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 id="2147483726" r:id="rId3"/>
    <p:sldMasterId id="2147483756" r:id="rId4"/>
    <p:sldMasterId id="2147483768" r:id="rId5"/>
  </p:sldMasterIdLst>
  <p:notesMasterIdLst>
    <p:notesMasterId r:id="rId39"/>
  </p:notesMasterIdLst>
  <p:sldIdLst>
    <p:sldId id="2145706161" r:id="rId6"/>
    <p:sldId id="2145706330" r:id="rId7"/>
    <p:sldId id="2145706632" r:id="rId8"/>
    <p:sldId id="2145706180" r:id="rId9"/>
    <p:sldId id="2145706633" r:id="rId10"/>
    <p:sldId id="2145706634" r:id="rId11"/>
    <p:sldId id="2145706635" r:id="rId12"/>
    <p:sldId id="2145706636" r:id="rId13"/>
    <p:sldId id="2145706637" r:id="rId14"/>
    <p:sldId id="2145706638" r:id="rId15"/>
    <p:sldId id="2145706639" r:id="rId16"/>
    <p:sldId id="2145706640" r:id="rId17"/>
    <p:sldId id="2145706642" r:id="rId18"/>
    <p:sldId id="2145706643" r:id="rId19"/>
    <p:sldId id="2145706645" r:id="rId20"/>
    <p:sldId id="2145706646" r:id="rId21"/>
    <p:sldId id="2145706182" r:id="rId22"/>
    <p:sldId id="2145706647" r:id="rId23"/>
    <p:sldId id="2145706648" r:id="rId24"/>
    <p:sldId id="2145706649" r:id="rId25"/>
    <p:sldId id="2145706650" r:id="rId26"/>
    <p:sldId id="2145706651" r:id="rId27"/>
    <p:sldId id="2145706652" r:id="rId28"/>
    <p:sldId id="2145706654" r:id="rId29"/>
    <p:sldId id="2145706660" r:id="rId30"/>
    <p:sldId id="2145706661" r:id="rId31"/>
    <p:sldId id="2145706658" r:id="rId32"/>
    <p:sldId id="2145706659" r:id="rId33"/>
    <p:sldId id="2145706644" r:id="rId34"/>
    <p:sldId id="2145706656" r:id="rId35"/>
    <p:sldId id="2145706655" r:id="rId36"/>
    <p:sldId id="2145706657" r:id="rId37"/>
    <p:sldId id="214570665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889" autoAdjust="0"/>
  </p:normalViewPr>
  <p:slideViewPr>
    <p:cSldViewPr snapToGrid="0">
      <p:cViewPr varScale="1">
        <p:scale>
          <a:sx n="56" d="100"/>
          <a:sy n="56" d="100"/>
        </p:scale>
        <p:origin x="9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ln>
                  <a:noFill/>
                </a:ln>
                <a:solidFill>
                  <a:schemeClr val="tx1">
                    <a:lumMod val="65000"/>
                    <a:lumOff val="35000"/>
                  </a:schemeClr>
                </a:solidFill>
                <a:latin typeface="+mn-lt"/>
                <a:ea typeface="+mn-ea"/>
                <a:cs typeface="+mn-cs"/>
              </a:defRPr>
            </a:pPr>
            <a:r>
              <a:rPr lang="en-US" sz="2000" b="1" dirty="0">
                <a:solidFill>
                  <a:schemeClr val="tx1"/>
                </a:solidFill>
              </a:rPr>
              <a:t>Medicare ACO Shared Savings</a:t>
            </a:r>
          </a:p>
        </c:rich>
      </c:tx>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455364173228349"/>
          <c:y val="0.14849211911338309"/>
          <c:w val="0.80044635826771671"/>
          <c:h val="0.75928213161836444"/>
        </c:manualLayout>
      </c:layout>
      <c:bar3DChart>
        <c:barDir val="col"/>
        <c:grouping val="clustered"/>
        <c:varyColors val="0"/>
        <c:ser>
          <c:idx val="0"/>
          <c:order val="0"/>
          <c:spPr>
            <a:solidFill>
              <a:schemeClr val="accent6"/>
            </a:solidFill>
            <a:ln>
              <a:noFill/>
            </a:ln>
            <a:effectLst/>
            <a:sp3d/>
          </c:spPr>
          <c:invertIfNegative val="0"/>
          <c:dLbls>
            <c:dLbl>
              <c:idx val="0"/>
              <c:layout>
                <c:manualLayout>
                  <c:x val="-3.819400322405998E-17"/>
                  <c:y val="-5.2356020942408502E-2"/>
                </c:manualLayout>
              </c:layout>
              <c:tx>
                <c:rich>
                  <a:bodyPr/>
                  <a:lstStyle/>
                  <a:p>
                    <a:r>
                      <a:rPr lang="en-US" baseline="0"/>
                      <a:t> </a:t>
                    </a:r>
                    <a:fld id="{940CA5B3-AC3F-4A7F-9DAD-6C2C45932869}"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CA2-43C4-856E-FCBC49BFD509}"/>
                </c:ext>
              </c:extLst>
            </c:dLbl>
            <c:dLbl>
              <c:idx val="1"/>
              <c:layout>
                <c:manualLayout>
                  <c:x val="1.2500000000000001E-2"/>
                  <c:y val="-3.4904013961605584E-2"/>
                </c:manualLayout>
              </c:layout>
              <c:tx>
                <c:rich>
                  <a:bodyPr/>
                  <a:lstStyle/>
                  <a:p>
                    <a:r>
                      <a:rPr lang="en-US" baseline="0"/>
                      <a:t> </a:t>
                    </a:r>
                    <a:fld id="{9587858A-B39B-412F-A7CB-7884421271FB}"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CA2-43C4-856E-FCBC49BFD509}"/>
                </c:ext>
              </c:extLst>
            </c:dLbl>
            <c:dLbl>
              <c:idx val="2"/>
              <c:layout>
                <c:manualLayout>
                  <c:x val="2.0833333333333332E-2"/>
                  <c:y val="-4.1884816753926732E-2"/>
                </c:manualLayout>
              </c:layout>
              <c:tx>
                <c:rich>
                  <a:bodyPr/>
                  <a:lstStyle/>
                  <a:p>
                    <a:fld id="{A6E2A45C-632E-46FB-8D78-8D6EE9128753}"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CA2-43C4-856E-FCBC49BFD50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ln>
                      <a:noFill/>
                    </a:ln>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Sheet1!$A$1:$C$1</c:f>
              <c:numCache>
                <c:formatCode>_("$"* #,##0.00_);_("$"* \(#,##0.00\);_("$"* "-"??_);_(@_)</c:formatCode>
                <c:ptCount val="3"/>
                <c:pt idx="0">
                  <c:v>345319</c:v>
                </c:pt>
                <c:pt idx="1">
                  <c:v>3908720</c:v>
                </c:pt>
                <c:pt idx="2">
                  <c:v>9135693</c:v>
                </c:pt>
              </c:numCache>
            </c:numRef>
          </c:val>
          <c:extLst>
            <c:ext xmlns:c16="http://schemas.microsoft.com/office/drawing/2014/chart" uri="{C3380CC4-5D6E-409C-BE32-E72D297353CC}">
              <c16:uniqueId val="{00000003-3CA2-43C4-856E-FCBC49BFD509}"/>
            </c:ext>
          </c:extLst>
        </c:ser>
        <c:dLbls>
          <c:showLegendKey val="0"/>
          <c:showVal val="0"/>
          <c:showCatName val="0"/>
          <c:showSerName val="0"/>
          <c:showPercent val="0"/>
          <c:showBubbleSize val="0"/>
        </c:dLbls>
        <c:gapWidth val="150"/>
        <c:shape val="box"/>
        <c:axId val="184778112"/>
        <c:axId val="184796288"/>
        <c:axId val="0"/>
      </c:bar3DChart>
      <c:catAx>
        <c:axId val="184778112"/>
        <c:scaling>
          <c:orientation val="minMax"/>
        </c:scaling>
        <c:delete val="1"/>
        <c:axPos val="b"/>
        <c:numFmt formatCode="General" sourceLinked="1"/>
        <c:majorTickMark val="none"/>
        <c:minorTickMark val="none"/>
        <c:tickLblPos val="nextTo"/>
        <c:crossAx val="184796288"/>
        <c:crosses val="autoZero"/>
        <c:auto val="1"/>
        <c:lblAlgn val="ctr"/>
        <c:lblOffset val="100"/>
        <c:noMultiLvlLbl val="0"/>
      </c:catAx>
      <c:valAx>
        <c:axId val="18479628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184778112"/>
        <c:crosses val="autoZero"/>
        <c:crossBetween val="between"/>
      </c:valAx>
      <c:spPr>
        <a:noFill/>
        <a:ln>
          <a:noFill/>
        </a:ln>
        <a:effectLst/>
      </c:spPr>
    </c:plotArea>
    <c:plotVisOnly val="1"/>
    <c:dispBlanksAs val="gap"/>
    <c:showDLblsOverMax val="0"/>
  </c:chart>
  <c:spPr>
    <a:noFill/>
    <a:ln>
      <a:noFill/>
    </a:ln>
    <a:effectLst/>
  </c:spPr>
  <c:txPr>
    <a:bodyPr/>
    <a:lstStyle/>
    <a:p>
      <a:pPr>
        <a:defRPr>
          <a:ln>
            <a:noFill/>
          </a:ln>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0.50625</cdr:x>
      <cdr:y>0.88857</cdr:y>
    </cdr:from>
    <cdr:to>
      <cdr:x>0.62083</cdr:x>
      <cdr:y>1</cdr:y>
    </cdr:to>
    <cdr:sp macro="" textlink="">
      <cdr:nvSpPr>
        <cdr:cNvPr id="4" name="TextBox 3">
          <a:extLst xmlns:a="http://schemas.openxmlformats.org/drawingml/2006/main">
            <a:ext uri="{FF2B5EF4-FFF2-40B4-BE49-F238E27FC236}">
              <a16:creationId xmlns:a16="http://schemas.microsoft.com/office/drawing/2014/main" id="{3B3B6B95-71CF-471A-80FB-478B7031A265}"/>
            </a:ext>
          </a:extLst>
        </cdr:cNvPr>
        <cdr:cNvSpPr txBox="1"/>
      </cdr:nvSpPr>
      <cdr:spPr>
        <a:xfrm xmlns:a="http://schemas.openxmlformats.org/drawingml/2006/main">
          <a:off x="3086100" y="3251200"/>
          <a:ext cx="698500" cy="4054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2000" b="1" dirty="0"/>
            <a:t>2017</a:t>
          </a:r>
        </a:p>
      </cdr:txBody>
    </cdr:sp>
  </cdr:relSizeAnchor>
  <cdr:relSizeAnchor xmlns:cdr="http://schemas.openxmlformats.org/drawingml/2006/chartDrawing">
    <cdr:from>
      <cdr:x>0.72552</cdr:x>
      <cdr:y>0.88857</cdr:y>
    </cdr:from>
    <cdr:to>
      <cdr:x>0.85677</cdr:x>
      <cdr:y>1</cdr:y>
    </cdr:to>
    <cdr:sp macro="" textlink="">
      <cdr:nvSpPr>
        <cdr:cNvPr id="6" name="TextBox 3">
          <a:extLst xmlns:a="http://schemas.openxmlformats.org/drawingml/2006/main">
            <a:ext uri="{FF2B5EF4-FFF2-40B4-BE49-F238E27FC236}">
              <a16:creationId xmlns:a16="http://schemas.microsoft.com/office/drawing/2014/main" id="{3B3B6B95-71CF-471A-80FB-478B7031A265}"/>
            </a:ext>
          </a:extLst>
        </cdr:cNvPr>
        <cdr:cNvSpPr txBox="1"/>
      </cdr:nvSpPr>
      <cdr:spPr>
        <a:xfrm xmlns:a="http://schemas.openxmlformats.org/drawingml/2006/main">
          <a:off x="4422775" y="3251200"/>
          <a:ext cx="800100" cy="4054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2000" b="1" dirty="0"/>
            <a:t>2018</a:t>
          </a:r>
        </a:p>
      </cdr:txBody>
    </cdr:sp>
  </cdr:relSizeAnchor>
  <cdr:relSizeAnchor xmlns:cdr="http://schemas.openxmlformats.org/drawingml/2006/chartDrawing">
    <cdr:from>
      <cdr:x>0.29299</cdr:x>
      <cdr:y>0.90076</cdr:y>
    </cdr:from>
    <cdr:to>
      <cdr:x>0.3949</cdr:x>
      <cdr:y>0.95992</cdr:y>
    </cdr:to>
    <cdr:sp macro="" textlink="">
      <cdr:nvSpPr>
        <cdr:cNvPr id="2" name="TextBox 1">
          <a:extLst xmlns:a="http://schemas.openxmlformats.org/drawingml/2006/main">
            <a:ext uri="{FF2B5EF4-FFF2-40B4-BE49-F238E27FC236}">
              <a16:creationId xmlns:a16="http://schemas.microsoft.com/office/drawing/2014/main" id="{E64A140D-1EC7-4E5D-830A-FFAE916922D8}"/>
            </a:ext>
          </a:extLst>
        </cdr:cNvPr>
        <cdr:cNvSpPr txBox="1"/>
      </cdr:nvSpPr>
      <cdr:spPr>
        <a:xfrm xmlns:a="http://schemas.openxmlformats.org/drawingml/2006/main">
          <a:off x="2628900" y="4495800"/>
          <a:ext cx="914400" cy="2952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0.28662</cdr:x>
      <cdr:y>0.88931</cdr:y>
    </cdr:from>
    <cdr:to>
      <cdr:x>0.38854</cdr:x>
      <cdr:y>0.94656</cdr:y>
    </cdr:to>
    <cdr:sp macro="" textlink="">
      <cdr:nvSpPr>
        <cdr:cNvPr id="8" name="TextBox 7">
          <a:extLst xmlns:a="http://schemas.openxmlformats.org/drawingml/2006/main">
            <a:ext uri="{FF2B5EF4-FFF2-40B4-BE49-F238E27FC236}">
              <a16:creationId xmlns:a16="http://schemas.microsoft.com/office/drawing/2014/main" id="{1A6E006F-0848-449C-94AC-D6898B659A47}"/>
            </a:ext>
          </a:extLst>
        </cdr:cNvPr>
        <cdr:cNvSpPr txBox="1"/>
      </cdr:nvSpPr>
      <cdr:spPr>
        <a:xfrm xmlns:a="http://schemas.openxmlformats.org/drawingml/2006/main">
          <a:off x="2571750" y="4438650"/>
          <a:ext cx="914400"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b="1" dirty="0"/>
            <a:t>2016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EE7A7-C727-49EE-B675-170C4BA23D8A}"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CC20-3454-49CF-927D-103A1155184B}" type="slidenum">
              <a:rPr lang="en-US" smtClean="0"/>
              <a:t>‹#›</a:t>
            </a:fld>
            <a:endParaRPr lang="en-US"/>
          </a:p>
        </p:txBody>
      </p:sp>
    </p:spTree>
    <p:extLst>
      <p:ext uri="{BB962C8B-B14F-4D97-AF65-F5344CB8AC3E}">
        <p14:creationId xmlns:p14="http://schemas.microsoft.com/office/powerpoint/2010/main" val="3281826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2F3A9-A6C6-4DFE-9BC5-86A8CEB66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31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66E1D-AB37-A4A4-D1CE-9DA365C25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A98DF-E2E7-6AA2-4067-9B8DAEEEA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237E4-7B88-DEC0-7056-272F2382F1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E962C2-CD5E-E4F9-E462-A7D33855CDC5}"/>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32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7CBAF-3CC2-CB63-32C2-84C9E64D7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31906-60F1-8E28-CC98-6CCD35735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2A464-6B01-F537-88D9-28E6C0B839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E1F505-EAE7-459E-68A6-A27B60BEF1CA}"/>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89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F24B2-09DE-FB42-7712-4B9BBBE82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27DF2-EE33-0CAB-9236-DCB2879A8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305CD-047B-0D17-1409-9AF5DCA973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198B6E-80EE-AC50-F443-6B5BAC51E10B}"/>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159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63FCA-1F7F-89E5-8A45-B4BEE9E4E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D3310-C7F5-32CF-D5AB-1DDFA0223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05964-9410-4284-FE9C-182D68F77F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4116D-B2C4-525B-A198-1F98A8DEE20D}"/>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869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F75A-84BF-4D7B-C312-FAF9E3760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A647F-7443-6DBD-2C88-688A1CEAA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E0D1A-C186-97FF-A21A-BE743CEF3E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BA8583-19EB-B200-4DA0-00FF3932ED05}"/>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44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97305-4901-5891-10AA-A2D6B180C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01CE5-2244-9AFE-CB1E-D81BC15F0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33FC3-4891-95B2-4070-47678AE0E8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306B2D-2C80-A9D2-5679-F3E1246EA4FD}"/>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495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A68C-419A-9D49-ADA9-EC5E9B3AA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C7282-09C2-3EC5-C448-4CF97345F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0A656-F36B-6E5E-139B-C962B191ED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27470F-8F0F-11D4-EBE7-FC186A0610C1}"/>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913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A7D7C-1171-1DAB-54DF-4C211BECB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AC524-4C1C-6DD4-B1D1-BF828CD06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2655D-DAD3-D281-4D6B-E58CA6C1D9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ACBCDB-D2DF-7E86-586C-1A363A266C21}"/>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84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DEB6C-6F93-92C7-2966-AEDE7BEB2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26D4B-83B6-5DCC-12CE-8E4B3F479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C3D73-ECE8-EA39-73E8-C6AD265FD9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1B0D85-B9B6-070E-7141-60B294BAB685}"/>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949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20495-97FB-BC9A-243E-1F1DECCB6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D6D82-61D3-B6EA-026D-9365A1E57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C0D75-9626-1C0C-8964-049CDB4596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78BC7D-5F2E-4247-F7D0-B3EEC49D3C3A}"/>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0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A67D1-733D-419B-BAEC-0085BA126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E59E5-9FED-1827-1380-C37CC95E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DA1E8-9E3B-D7FF-8868-9738444C37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CFE45C-20E3-2E78-C0EF-24E782D6E082}"/>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79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0ADDB-B562-7386-FD22-B39215D3F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6FBDB-9758-525F-DBF6-A561B2F94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D3A7F-9DB6-A221-7F2B-A45E615C7A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8F3214-18F9-5CCC-1479-2E986B649949}"/>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783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EF7AA-4AEB-0D87-CF43-43A9EBD83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DB9AB-FEF2-6236-8CAF-7787B7A80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80337-B079-2E40-6CD1-0971C53965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F2FDBE-02C6-4C45-01DC-F1B90A556375}"/>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43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22B1E-CD1F-27A4-145F-93090FCDE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F185B-6B79-4EF9-A117-1CBAC55B0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51585-DCC2-6AD1-1EB7-EF6778CB9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4380A3-7995-40A9-12D7-043214445EE7}"/>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35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02192-0355-25CD-6531-26557A573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C2396-C4A1-8A5E-99F6-F417C6447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ADFCE-22CC-8755-AC26-77122939B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2917B9-7655-51E5-EA27-4583B4F73193}"/>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791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611BE-CE58-CB38-27BF-E9C08B663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386C2-773A-A63A-DC73-B345EB5AA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4F759-2307-260D-F7BA-E4FAC0966C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6D87D4-D7BE-8CEC-8B37-0461FD0642E5}"/>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21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F8027-7A72-2716-B9D1-307134198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819F6-A22D-AFC7-A0CC-6D145FC07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5BFD1-D17D-1B03-8413-C6D833BF9D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F44BD8-3D43-1680-44EA-16ECDE5E7555}"/>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907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B5326-EDDA-BB9A-E02E-11ACC45AA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3E132-4FF9-1A10-075C-BF029183D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D4CC0-F347-34B2-DA1D-B829EBFC3F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FEF37B-C97F-F9D9-0CE9-A63214D1C379}"/>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79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E903-3963-E2EE-1BB8-BDB4DC93B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68447-56C0-BD6B-0952-8B88B75EF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FD29C-2D2C-D352-D555-F5A3DF473A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9DF3B6-39F0-2412-678E-59E36141B569}"/>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84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84CEF-ABF5-8CAC-CD7A-38BCEEBE0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6AA7A-C611-A64D-5E57-66700A8BE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2145E-F7F9-5E41-D472-46B6F5EE78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F1FFA7-B7A8-B177-88FB-4A11E60C4339}"/>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503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60AAD-2C96-E182-24DC-B02215583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D0F1A-54DB-88BC-EF5B-6B45888EA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594E4-935C-A28D-84F3-FF9AAD564A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ABF57E-198C-CB54-330B-347128975D0E}"/>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68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F0AF2-84BF-4E31-69D2-FE04257A1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3D469-860F-B6C3-3F9D-1A955001C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1AE4A-1CDC-01B0-56BA-D1BBB1A9C0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774DBD-F179-B898-E463-7778BC4D04F6}"/>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53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3C031-5E2E-B23B-F1F6-E68261150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C1D8C-1962-8866-B847-53FE16EA9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340BB-E862-C898-E7F4-0135F5E4EE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5C9C41-3544-27AC-61D8-78BDBCDFCF1F}"/>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97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B0E3A-7D7B-E84F-AB78-8DDE129CD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44670-A19F-08C1-4666-A867C54F3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54BEB-430C-4F10-63B7-82BE5FAC2F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5882C6-0897-760E-1661-541CF7F9F7E1}"/>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E936E-CA36-20C6-BD10-9B9A56D97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3079C-EE7A-D93B-099F-F78FBAB5A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47F56-9C0A-AE09-6476-6FD1B298AC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C3991E-20C2-E42B-2D12-22B7369AC472}"/>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2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CEBA-0FBB-D64F-55A2-F5C6CCBF4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557C8-D90B-4A72-1164-F07D411D2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C1E43-A5C3-6BFF-4C2A-C4AD3B0C12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E6732-A6C1-3722-FF22-F15F0AEC1062}"/>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58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8060-B173-978C-219E-345B6F2B7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D1554-0FEF-76A7-1B0F-2C3456C0F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A785B-D724-F49F-7D9C-B3EDBFA842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106734-4571-DEAD-4377-39CDD94B2B37}"/>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1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212B-A236-E625-790B-00C19C42C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49C3B-54D7-0905-76BF-C75140C3E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C28C1-0C3D-F889-E918-670B3EBC32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3818A-B507-2AC7-97FB-50EDF05CEE72}"/>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921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3D28-C71E-D7B1-8C2D-D6E629009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FFD0D-88DF-3C06-F4CE-E1DB8F6B7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3F110-AA5A-C4EB-680C-CD669E3F08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A40FDE-EADA-08B1-17F7-A949D9E969D6}"/>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CB89174-0908-964F-85B8-505ADB24D4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204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8582081" y="2501220"/>
            <a:ext cx="2919489" cy="2753952"/>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 y="0"/>
            <a:ext cx="121920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8"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7"/>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20" y="5706814"/>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20" y="6203244"/>
            <a:ext cx="5575883" cy="420564"/>
          </a:xfrm>
          <a:prstGeom prst="rect">
            <a:avLst/>
          </a:prstGeom>
          <a:solidFill>
            <a:srgbClr val="FBAB18"/>
          </a:solidFill>
        </p:spPr>
        <p:txBody>
          <a:bodyPr wrap="square" rtlCol="0">
            <a:spAutoFit/>
          </a:bodyPr>
          <a:lstStyle/>
          <a:p>
            <a:pPr marL="380981" marR="0" lvl="0" indent="0" algn="l" defTabSz="1219140" rtl="0" eaLnBrk="0" fontAlgn="base" latinLnBrk="0" hangingPunct="0">
              <a:lnSpc>
                <a:spcPct val="100000"/>
              </a:lnSpc>
              <a:spcBef>
                <a:spcPct val="0"/>
              </a:spcBef>
              <a:spcAft>
                <a:spcPct val="0"/>
              </a:spcAft>
              <a:buClrTx/>
              <a:buSzTx/>
              <a:buFontTx/>
              <a:buNone/>
              <a:tabLst/>
              <a:defRPr/>
            </a:pPr>
            <a:r>
              <a:rPr lang="en-US" sz="2133" b="1" dirty="0" err="1">
                <a:solidFill>
                  <a:srgbClr val="2D2D2D"/>
                </a:solidFill>
                <a:latin typeface="Calibri" panose="020F0502020204030204" pitchFamily="34" charset="0"/>
                <a:cs typeface="Calibri" panose="020F0502020204030204" pitchFamily="34" charset="0"/>
              </a:rPr>
              <a:t>cdc.gov</a:t>
            </a:r>
            <a:r>
              <a:rPr lang="en-US" sz="2133" b="1" dirty="0">
                <a:solidFill>
                  <a:srgbClr val="2D2D2D"/>
                </a:solidFill>
                <a:latin typeface="Calibri" panose="020F0502020204030204" pitchFamily="34" charset="0"/>
                <a:cs typeface="Calibri" panose="020F0502020204030204" pitchFamily="34" charset="0"/>
              </a:rPr>
              <a:t>/coronavirus</a:t>
            </a:r>
          </a:p>
        </p:txBody>
      </p:sp>
      <p:pic>
        <p:nvPicPr>
          <p:cNvPr id="15" name="Picture 14">
            <a:extLst>
              <a:ext uri="{FF2B5EF4-FFF2-40B4-BE49-F238E27FC236}">
                <a16:creationId xmlns:a16="http://schemas.microsoft.com/office/drawing/2014/main" id="{9F114772-0A48-A14F-8311-7F55A82FBB5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96687" y="307129"/>
            <a:ext cx="2860920" cy="589199"/>
          </a:xfrm>
          <a:prstGeom prst="rect">
            <a:avLst/>
          </a:prstGeom>
        </p:spPr>
      </p:pic>
    </p:spTree>
    <p:extLst>
      <p:ext uri="{BB962C8B-B14F-4D97-AF65-F5344CB8AC3E}">
        <p14:creationId xmlns:p14="http://schemas.microsoft.com/office/powerpoint/2010/main" val="23206107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89"/>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994649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8530-C4FF-49BD-ACDD-9F776A910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EF6A0-B7F0-4851-A972-C54C30AA216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0D5F7F-FB42-4211-A7E6-C8576E001DC3}"/>
              </a:ext>
            </a:extLst>
          </p:cNvPr>
          <p:cNvSpPr>
            <a:spLocks noGrp="1"/>
          </p:cNvSpPr>
          <p:nvPr>
            <p:ph type="dt" sz="half" idx="10"/>
          </p:nvPr>
        </p:nvSpPr>
        <p:spPr/>
        <p:txBody>
          <a:bodyPr/>
          <a:lstStyle/>
          <a:p>
            <a:fld id="{81D57E6D-6A24-4E3F-A2C3-0BC83DA501C3}" type="datetimeFigureOut">
              <a:rPr lang="en-US" smtClean="0"/>
              <a:t>9/4/2025</a:t>
            </a:fld>
            <a:endParaRPr lang="en-US"/>
          </a:p>
        </p:txBody>
      </p:sp>
      <p:sp>
        <p:nvSpPr>
          <p:cNvPr id="5" name="Footer Placeholder 4">
            <a:extLst>
              <a:ext uri="{FF2B5EF4-FFF2-40B4-BE49-F238E27FC236}">
                <a16:creationId xmlns:a16="http://schemas.microsoft.com/office/drawing/2014/main" id="{7A4F4430-2DC5-44FB-BE30-D0385C207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A3646-2987-4706-A9D2-3B6805B66686}"/>
              </a:ext>
            </a:extLst>
          </p:cNvPr>
          <p:cNvSpPr>
            <a:spLocks noGrp="1"/>
          </p:cNvSpPr>
          <p:nvPr>
            <p:ph type="sldNum" sz="quarter" idx="12"/>
          </p:nvPr>
        </p:nvSpPr>
        <p:spPr/>
        <p:txBody>
          <a:bodyPr/>
          <a:lstStyle/>
          <a:p>
            <a:fld id="{2E649F7C-4316-4C88-AF56-A548915F7D15}" type="slidenum">
              <a:rPr lang="en-US" smtClean="0"/>
              <a:t>‹#›</a:t>
            </a:fld>
            <a:endParaRPr lang="en-US"/>
          </a:p>
        </p:txBody>
      </p:sp>
    </p:spTree>
    <p:extLst>
      <p:ext uri="{BB962C8B-B14F-4D97-AF65-F5344CB8AC3E}">
        <p14:creationId xmlns:p14="http://schemas.microsoft.com/office/powerpoint/2010/main" val="251776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908839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3410892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6" indent="0">
              <a:buNone/>
              <a:defRPr sz="1800">
                <a:solidFill>
                  <a:schemeClr val="tx1">
                    <a:tint val="75000"/>
                  </a:schemeClr>
                </a:solidFill>
              </a:defRPr>
            </a:lvl2pPr>
            <a:lvl3pPr marL="914411"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107321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10C842-BAD8-C44D-839E-B5ADB0BF1EC5}"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970832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4"/>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4"/>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10C842-BAD8-C44D-839E-B5ADB0BF1EC5}" type="datetimeFigureOut">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4235824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10C842-BAD8-C44D-839E-B5ADB0BF1EC5}"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2493748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0C842-BAD8-C44D-839E-B5ADB0BF1EC5}" type="datetimeFigureOut">
              <a:rPr lang="en-US" smtClean="0"/>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1261855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10C842-BAD8-C44D-839E-B5ADB0BF1EC5}"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260591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3"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7"/>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5706814"/>
            <a:ext cx="1672779" cy="959001"/>
          </a:xfrm>
          <a:prstGeom prst="rect">
            <a:avLst/>
          </a:prstGeom>
        </p:spPr>
      </p:pic>
    </p:spTree>
    <p:extLst>
      <p:ext uri="{BB962C8B-B14F-4D97-AF65-F5344CB8AC3E}">
        <p14:creationId xmlns:p14="http://schemas.microsoft.com/office/powerpoint/2010/main" val="3736407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10C842-BAD8-C44D-839E-B5ADB0BF1EC5}"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587119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3693897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a:p>
        </p:txBody>
      </p:sp>
    </p:spTree>
    <p:extLst>
      <p:ext uri="{BB962C8B-B14F-4D97-AF65-F5344CB8AC3E}">
        <p14:creationId xmlns:p14="http://schemas.microsoft.com/office/powerpoint/2010/main" val="940383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0F2488-DEEA-4326-A577-4AD4DFD07A4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2805945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F2488-DEEA-4326-A577-4AD4DFD07A4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984897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F2488-DEEA-4326-A577-4AD4DFD07A4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3049910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F2488-DEEA-4326-A577-4AD4DFD07A49}"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3878601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F2488-DEEA-4326-A577-4AD4DFD07A49}" type="datetimeFigureOut">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631221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F2488-DEEA-4326-A577-4AD4DFD07A49}"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1829583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F2488-DEEA-4326-A577-4AD4DFD07A49}" type="datetimeFigureOut">
              <a:rPr lang="en-US" smtClean="0"/>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115388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03" indent="-306903">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6001464"/>
            <a:ext cx="1158819" cy="664349"/>
          </a:xfrm>
          <a:prstGeom prst="rect">
            <a:avLst/>
          </a:prstGeom>
        </p:spPr>
      </p:pic>
      <p:sp>
        <p:nvSpPr>
          <p:cNvPr id="3" name="TextBox 2">
            <a:extLst>
              <a:ext uri="{FF2B5EF4-FFF2-40B4-BE49-F238E27FC236}">
                <a16:creationId xmlns:a16="http://schemas.microsoft.com/office/drawing/2014/main" id="{835CD501-D0B0-47F8-A8C4-F94868195325}"/>
              </a:ext>
            </a:extLst>
          </p:cNvPr>
          <p:cNvSpPr txBox="1"/>
          <p:nvPr userDrawn="1"/>
        </p:nvSpPr>
        <p:spPr>
          <a:xfrm>
            <a:off x="11619347" y="6358023"/>
            <a:ext cx="572655" cy="338554"/>
          </a:xfrm>
          <a:prstGeom prst="rect">
            <a:avLst/>
          </a:prstGeom>
          <a:noFill/>
        </p:spPr>
        <p:txBody>
          <a:bodyPr wrap="square" rtlCol="0">
            <a:spAutoFit/>
          </a:bodyPr>
          <a:lstStyle/>
          <a:p>
            <a:pPr algn="r"/>
            <a:fld id="{AA7D13F0-7773-45D7-B9D5-1E44196E1A29}" type="slidenum">
              <a:rPr lang="en-US" sz="1600"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Tree>
    <p:extLst>
      <p:ext uri="{BB962C8B-B14F-4D97-AF65-F5344CB8AC3E}">
        <p14:creationId xmlns:p14="http://schemas.microsoft.com/office/powerpoint/2010/main" val="3063201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F2488-DEEA-4326-A577-4AD4DFD07A49}"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4202288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F2488-DEEA-4326-A577-4AD4DFD07A49}"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1467461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F2488-DEEA-4326-A577-4AD4DFD07A4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3889210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F2488-DEEA-4326-A577-4AD4DFD07A4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07099-EA13-4715-9944-C36798578C21}" type="slidenum">
              <a:rPr lang="en-US" smtClean="0"/>
              <a:t>‹#›</a:t>
            </a:fld>
            <a:endParaRPr lang="en-US"/>
          </a:p>
        </p:txBody>
      </p:sp>
    </p:spTree>
    <p:extLst>
      <p:ext uri="{BB962C8B-B14F-4D97-AF65-F5344CB8AC3E}">
        <p14:creationId xmlns:p14="http://schemas.microsoft.com/office/powerpoint/2010/main" val="1369017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1035851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1523021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2243055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2223633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2027955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160563-2157-3447-AA23-360AB573F286}" type="slidenum">
              <a:rPr lang="en-US" smtClean="0"/>
              <a:t>‹#›</a:t>
            </a:fld>
            <a:endParaRPr lang="en-US" dirty="0"/>
          </a:p>
        </p:txBody>
      </p:sp>
      <p:pic>
        <p:nvPicPr>
          <p:cNvPr id="6" name="Picture 5" descr="A blue and white background with text">
            <a:extLst>
              <a:ext uri="{FF2B5EF4-FFF2-40B4-BE49-F238E27FC236}">
                <a16:creationId xmlns:a16="http://schemas.microsoft.com/office/drawing/2014/main" id="{0A051F6C-0C47-EA6A-FE2E-97905103B04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85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03" indent="-306903">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6423224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2133910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3843564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1536346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2874160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0C842-BAD8-C44D-839E-B5ADB0BF1EC5}"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160563-2157-3447-AA23-360AB573F286}" type="slidenum">
              <a:rPr lang="en-US" smtClean="0"/>
              <a:t>‹#›</a:t>
            </a:fld>
            <a:endParaRPr lang="en-US" dirty="0"/>
          </a:p>
        </p:txBody>
      </p:sp>
    </p:spTree>
    <p:extLst>
      <p:ext uri="{BB962C8B-B14F-4D97-AF65-F5344CB8AC3E}">
        <p14:creationId xmlns:p14="http://schemas.microsoft.com/office/powerpoint/2010/main" val="2589969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69739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7282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9503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214418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0350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5706814"/>
            <a:ext cx="1672779" cy="959001"/>
          </a:xfrm>
          <a:prstGeom prst="rect">
            <a:avLst/>
          </a:prstGeom>
        </p:spPr>
      </p:pic>
    </p:spTree>
    <p:extLst>
      <p:ext uri="{BB962C8B-B14F-4D97-AF65-F5344CB8AC3E}">
        <p14:creationId xmlns:p14="http://schemas.microsoft.com/office/powerpoint/2010/main" val="42947487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3945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34428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36420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114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6056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2086278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27893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54381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0889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60618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Tree>
    <p:extLst>
      <p:ext uri="{BB962C8B-B14F-4D97-AF65-F5344CB8AC3E}">
        <p14:creationId xmlns:p14="http://schemas.microsoft.com/office/powerpoint/2010/main" val="85170426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1303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5"/>
            <a:ext cx="5472000" cy="358775"/>
          </a:xfrm>
        </p:spPr>
        <p:txBody>
          <a:bodyPr/>
          <a:lstStyle>
            <a:lvl1pPr marL="0" indent="0">
              <a:buNone/>
              <a:defRPr sz="2400" b="1"/>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9" y="2812215"/>
            <a:ext cx="5472113" cy="33790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439821"/>
            <a:ext cx="5664000" cy="295063"/>
          </a:xfrm>
          <a:prstGeom prst="rect">
            <a:avLst/>
          </a:prstGeom>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6299889" y="20132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dirty="0"/>
          </a:p>
        </p:txBody>
      </p:sp>
    </p:spTree>
    <p:extLst>
      <p:ext uri="{BB962C8B-B14F-4D97-AF65-F5344CB8AC3E}">
        <p14:creationId xmlns:p14="http://schemas.microsoft.com/office/powerpoint/2010/main" val="410909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6" y="3255152"/>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1540748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6"/>
            <a:ext cx="5979136" cy="5795163"/>
          </a:xfrm>
          <a:prstGeom prst="rect">
            <a:avLst/>
          </a:prstGeom>
        </p:spPr>
      </p:pic>
      <p:sp>
        <p:nvSpPr>
          <p:cNvPr id="2" name="Title 1"/>
          <p:cNvSpPr>
            <a:spLocks noGrp="1"/>
          </p:cNvSpPr>
          <p:nvPr>
            <p:ph type="title"/>
          </p:nvPr>
        </p:nvSpPr>
        <p:spPr>
          <a:xfrm>
            <a:off x="239486" y="3255152"/>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40" y="5706814"/>
            <a:ext cx="1672779" cy="959001"/>
          </a:xfrm>
          <a:prstGeom prst="rect">
            <a:avLst/>
          </a:prstGeom>
        </p:spPr>
      </p:pic>
    </p:spTree>
    <p:extLst>
      <p:ext uri="{BB962C8B-B14F-4D97-AF65-F5344CB8AC3E}">
        <p14:creationId xmlns:p14="http://schemas.microsoft.com/office/powerpoint/2010/main" val="192754342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89"/>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9"/>
            <a:ext cx="4913032" cy="4634459"/>
          </a:xfrm>
          <a:prstGeom prst="rect">
            <a:avLst/>
          </a:prstGeom>
        </p:spPr>
      </p:pic>
    </p:spTree>
    <p:extLst>
      <p:ext uri="{BB962C8B-B14F-4D97-AF65-F5344CB8AC3E}">
        <p14:creationId xmlns:p14="http://schemas.microsoft.com/office/powerpoint/2010/main" val="26820385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01898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D810C842-BAD8-C44D-839E-B5ADB0BF1EC5}" type="datetimeFigureOut">
              <a:rPr lang="en-US" smtClean="0"/>
              <a:t>9/4/2025</a:t>
            </a:fld>
            <a:endParaRPr lang="en-US"/>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60160563-2157-3447-AA23-360AB573F286}" type="slidenum">
              <a:rPr lang="en-US" smtClean="0"/>
              <a:t>‹#›</a:t>
            </a:fld>
            <a:endParaRPr lang="en-US"/>
          </a:p>
        </p:txBody>
      </p:sp>
    </p:spTree>
    <p:extLst>
      <p:ext uri="{BB962C8B-B14F-4D97-AF65-F5344CB8AC3E}">
        <p14:creationId xmlns:p14="http://schemas.microsoft.com/office/powerpoint/2010/main" val="42779160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457206"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457206" rtl="0" eaLnBrk="1" latinLnBrk="0" hangingPunct="1">
        <a:spcBef>
          <a:spcPct val="20000"/>
        </a:spcBef>
        <a:buFont typeface="Arial"/>
        <a:buChar char="•"/>
        <a:defRPr sz="3200" kern="1200">
          <a:solidFill>
            <a:schemeClr val="tx1"/>
          </a:solidFill>
          <a:latin typeface="+mn-lt"/>
          <a:ea typeface="+mn-ea"/>
          <a:cs typeface="+mn-cs"/>
        </a:defRPr>
      </a:lvl1pPr>
      <a:lvl2pPr marL="742959" indent="-285754" algn="l" defTabSz="457206" rtl="0" eaLnBrk="1" latinLnBrk="0" hangingPunct="1">
        <a:spcBef>
          <a:spcPct val="20000"/>
        </a:spcBef>
        <a:buFont typeface="Arial"/>
        <a:buChar char="–"/>
        <a:defRPr sz="2800" kern="1200">
          <a:solidFill>
            <a:schemeClr val="tx1"/>
          </a:solidFill>
          <a:latin typeface="+mn-lt"/>
          <a:ea typeface="+mn-ea"/>
          <a:cs typeface="+mn-cs"/>
        </a:defRPr>
      </a:lvl2pPr>
      <a:lvl3pPr marL="1143014" indent="-228603" algn="l" defTabSz="457206" rtl="0" eaLnBrk="1" latinLnBrk="0" hangingPunct="1">
        <a:spcBef>
          <a:spcPct val="20000"/>
        </a:spcBef>
        <a:buFont typeface="Arial"/>
        <a:buChar char="•"/>
        <a:defRPr sz="2400" kern="1200">
          <a:solidFill>
            <a:schemeClr val="tx1"/>
          </a:solidFill>
          <a:latin typeface="+mn-lt"/>
          <a:ea typeface="+mn-ea"/>
          <a:cs typeface="+mn-cs"/>
        </a:defRPr>
      </a:lvl3pPr>
      <a:lvl4pPr marL="1600220" indent="-228603" algn="l" defTabSz="457206" rtl="0" eaLnBrk="1" latinLnBrk="0" hangingPunct="1">
        <a:spcBef>
          <a:spcPct val="20000"/>
        </a:spcBef>
        <a:buFont typeface="Arial"/>
        <a:buChar char="–"/>
        <a:defRPr sz="2000" kern="1200">
          <a:solidFill>
            <a:schemeClr val="tx1"/>
          </a:solidFill>
          <a:latin typeface="+mn-lt"/>
          <a:ea typeface="+mn-ea"/>
          <a:cs typeface="+mn-cs"/>
        </a:defRPr>
      </a:lvl4pPr>
      <a:lvl5pPr marL="2057426" indent="-228603" algn="l" defTabSz="457206" rtl="0" eaLnBrk="1" latinLnBrk="0" hangingPunct="1">
        <a:spcBef>
          <a:spcPct val="20000"/>
        </a:spcBef>
        <a:buFont typeface="Arial"/>
        <a:buChar char="»"/>
        <a:defRPr sz="2000" kern="1200">
          <a:solidFill>
            <a:schemeClr val="tx1"/>
          </a:solidFill>
          <a:latin typeface="+mn-lt"/>
          <a:ea typeface="+mn-ea"/>
          <a:cs typeface="+mn-cs"/>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0" kern="1200">
          <a:solidFill>
            <a:schemeClr val="tx1"/>
          </a:solidFill>
          <a:latin typeface="+mn-lt"/>
          <a:ea typeface="+mn-ea"/>
          <a:cs typeface="+mn-cs"/>
        </a:defRPr>
      </a:lvl1pPr>
      <a:lvl2pPr marL="457206" algn="l" defTabSz="457206" rtl="0" eaLnBrk="1" latinLnBrk="0" hangingPunct="1">
        <a:defRPr sz="1800" kern="1200">
          <a:solidFill>
            <a:schemeClr val="tx1"/>
          </a:solidFill>
          <a:latin typeface="+mn-lt"/>
          <a:ea typeface="+mn-ea"/>
          <a:cs typeface="+mn-cs"/>
        </a:defRPr>
      </a:lvl2pPr>
      <a:lvl3pPr marL="914411" algn="l" defTabSz="457206" rtl="0" eaLnBrk="1" latinLnBrk="0" hangingPunct="1">
        <a:defRPr sz="1800" kern="1200">
          <a:solidFill>
            <a:schemeClr val="tx1"/>
          </a:solidFill>
          <a:latin typeface="+mn-lt"/>
          <a:ea typeface="+mn-ea"/>
          <a:cs typeface="+mn-cs"/>
        </a:defRPr>
      </a:lvl3pPr>
      <a:lvl4pPr marL="1371617" algn="l" defTabSz="457206" rtl="0" eaLnBrk="1" latinLnBrk="0" hangingPunct="1">
        <a:defRPr sz="1800" kern="1200">
          <a:solidFill>
            <a:schemeClr val="tx1"/>
          </a:solidFill>
          <a:latin typeface="+mn-lt"/>
          <a:ea typeface="+mn-ea"/>
          <a:cs typeface="+mn-cs"/>
        </a:defRPr>
      </a:lvl4pPr>
      <a:lvl5pPr marL="1828823" algn="l" defTabSz="457206" rtl="0" eaLnBrk="1" latinLnBrk="0" hangingPunct="1">
        <a:defRPr sz="1800" kern="1200">
          <a:solidFill>
            <a:schemeClr val="tx1"/>
          </a:solidFill>
          <a:latin typeface="+mn-lt"/>
          <a:ea typeface="+mn-ea"/>
          <a:cs typeface="+mn-cs"/>
        </a:defRPr>
      </a:lvl5pPr>
      <a:lvl6pPr marL="2286029" algn="l" defTabSz="457206" rtl="0" eaLnBrk="1" latinLnBrk="0" hangingPunct="1">
        <a:defRPr sz="1800" kern="1200">
          <a:solidFill>
            <a:schemeClr val="tx1"/>
          </a:solidFill>
          <a:latin typeface="+mn-lt"/>
          <a:ea typeface="+mn-ea"/>
          <a:cs typeface="+mn-cs"/>
        </a:defRPr>
      </a:lvl6pPr>
      <a:lvl7pPr marL="2743234" algn="l" defTabSz="457206" rtl="0" eaLnBrk="1" latinLnBrk="0" hangingPunct="1">
        <a:defRPr sz="1800" kern="1200">
          <a:solidFill>
            <a:schemeClr val="tx1"/>
          </a:solidFill>
          <a:latin typeface="+mn-lt"/>
          <a:ea typeface="+mn-ea"/>
          <a:cs typeface="+mn-cs"/>
        </a:defRPr>
      </a:lvl7pPr>
      <a:lvl8pPr marL="3200440" algn="l" defTabSz="457206" rtl="0" eaLnBrk="1" latinLnBrk="0" hangingPunct="1">
        <a:defRPr sz="1800" kern="1200">
          <a:solidFill>
            <a:schemeClr val="tx1"/>
          </a:solidFill>
          <a:latin typeface="+mn-lt"/>
          <a:ea typeface="+mn-ea"/>
          <a:cs typeface="+mn-cs"/>
        </a:defRPr>
      </a:lvl8pPr>
      <a:lvl9pPr marL="3657646" algn="l" defTabSz="4572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F2488-DEEA-4326-A577-4AD4DFD07A49}" type="datetimeFigureOut">
              <a:rPr lang="en-US" smtClean="0"/>
              <a:t>9/4/2025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07099-EA13-4715-9944-C36798578C21}" type="slidenum">
              <a:rPr lang="en-US" smtClean="0"/>
              <a:t>‹#›</a:t>
            </a:fld>
            <a:endParaRPr lang="en-US"/>
          </a:p>
        </p:txBody>
      </p:sp>
    </p:spTree>
    <p:extLst>
      <p:ext uri="{BB962C8B-B14F-4D97-AF65-F5344CB8AC3E}">
        <p14:creationId xmlns:p14="http://schemas.microsoft.com/office/powerpoint/2010/main" val="9965512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810C842-BAD8-C44D-839E-B5ADB0BF1EC5}" type="datetimeFigureOut">
              <a:rPr lang="en-US" smtClean="0"/>
              <a:t>9/4/2025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0160563-2157-3447-AA23-360AB573F286}" type="slidenum">
              <a:rPr lang="en-US" smtClean="0"/>
              <a:t>‹#›</a:t>
            </a:fld>
            <a:endParaRPr lang="en-US" dirty="0"/>
          </a:p>
        </p:txBody>
      </p:sp>
    </p:spTree>
    <p:extLst>
      <p:ext uri="{BB962C8B-B14F-4D97-AF65-F5344CB8AC3E}">
        <p14:creationId xmlns:p14="http://schemas.microsoft.com/office/powerpoint/2010/main" val="21811517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3"/>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9/4/2025</a:t>
            </a:fld>
            <a:endParaRPr lang="en-US" dirty="0"/>
          </a:p>
        </p:txBody>
      </p:sp>
      <p:sp>
        <p:nvSpPr>
          <p:cNvPr id="5" name="Footer Placeholder 4"/>
          <p:cNvSpPr>
            <a:spLocks noGrp="1"/>
          </p:cNvSpPr>
          <p:nvPr>
            <p:ph type="ftr" sz="quarter" idx="3"/>
          </p:nvPr>
        </p:nvSpPr>
        <p:spPr>
          <a:xfrm>
            <a:off x="677335"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88918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4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9.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59.jpeg"/><Relationship Id="rId4" Type="http://schemas.openxmlformats.org/officeDocument/2006/relationships/hyperlink" Target="https://publicdomainpictures.net/view-image.php?image=54123&amp;picture=&amp;jazyk=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9.xml"/><Relationship Id="rId5" Type="http://schemas.openxmlformats.org/officeDocument/2006/relationships/image" Target="../media/image61.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303B0C1-3704-4EFB-9440-FA64CF543796}"/>
              </a:ext>
            </a:extLst>
          </p:cNvPr>
          <p:cNvPicPr>
            <a:picLocks noChangeAspect="1"/>
          </p:cNvPicPr>
          <p:nvPr/>
        </p:nvPicPr>
        <p:blipFill>
          <a:blip r:embed="rId3"/>
          <a:stretch>
            <a:fillRect/>
          </a:stretch>
        </p:blipFill>
        <p:spPr>
          <a:xfrm>
            <a:off x="0" y="-1747"/>
            <a:ext cx="12192000" cy="6859748"/>
          </a:xfrm>
          <a:prstGeom prst="rect">
            <a:avLst/>
          </a:prstGeom>
        </p:spPr>
      </p:pic>
      <p:sp>
        <p:nvSpPr>
          <p:cNvPr id="5" name="Rectangle: Rounded Corners 4">
            <a:extLst>
              <a:ext uri="{FF2B5EF4-FFF2-40B4-BE49-F238E27FC236}">
                <a16:creationId xmlns:a16="http://schemas.microsoft.com/office/drawing/2014/main" id="{FF045B3E-77E6-4094-A7FF-3BFF921CDC32}"/>
              </a:ext>
            </a:extLst>
          </p:cNvPr>
          <p:cNvSpPr/>
          <p:nvPr/>
        </p:nvSpPr>
        <p:spPr>
          <a:xfrm>
            <a:off x="7168551" y="144717"/>
            <a:ext cx="4861446" cy="1261390"/>
          </a:xfrm>
          <a:prstGeom prst="roundRect">
            <a:avLst>
              <a:gd name="adj" fmla="val 21401"/>
            </a:avLst>
          </a:prstGeom>
          <a:solidFill>
            <a:srgbClr val="DBDBDB">
              <a:alpha val="50196"/>
            </a:srgb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Eras Demi ITC" panose="020B0805030504020804" pitchFamily="34" charset="0"/>
                <a:cs typeface="Segoe UI Semilight" panose="020B0402040204020203" pitchFamily="34" charset="0"/>
              </a:rPr>
              <a:t>Care Team Redesign for Value-based Care</a:t>
            </a:r>
            <a:endParaRPr kumimoji="0" lang="en-US" sz="2000" u="none"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endParaRPr>
          </a:p>
        </p:txBody>
      </p:sp>
    </p:spTree>
    <p:extLst>
      <p:ext uri="{BB962C8B-B14F-4D97-AF65-F5344CB8AC3E}">
        <p14:creationId xmlns:p14="http://schemas.microsoft.com/office/powerpoint/2010/main" val="958190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49187-2E9A-F833-18A8-C37DF18A1BF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957BC131-992F-4DFC-87BC-FA2878BBFB96}"/>
              </a:ext>
            </a:extLst>
          </p:cNvPr>
          <p:cNvSpPr>
            <a:spLocks noGrp="1"/>
          </p:cNvSpPr>
          <p:nvPr>
            <p:ph type="title"/>
          </p:nvPr>
        </p:nvSpPr>
        <p:spPr>
          <a:xfrm>
            <a:off x="0" y="3191"/>
            <a:ext cx="12201429" cy="894432"/>
          </a:xfrm>
        </p:spPr>
        <p:txBody>
          <a:bodyPr>
            <a:noAutofit/>
          </a:bodyPr>
          <a:lstStyle/>
          <a:p>
            <a:r>
              <a:rPr lang="en-US" sz="4400" dirty="0"/>
              <a:t>Journey to Value-based Healthcare Delivery</a:t>
            </a:r>
          </a:p>
        </p:txBody>
      </p:sp>
      <p:pic>
        <p:nvPicPr>
          <p:cNvPr id="9" name="Picture 8">
            <a:extLst>
              <a:ext uri="{FF2B5EF4-FFF2-40B4-BE49-F238E27FC236}">
                <a16:creationId xmlns:a16="http://schemas.microsoft.com/office/drawing/2014/main" id="{78E06113-461F-4705-8920-D1B59A6A6B11}"/>
              </a:ext>
            </a:extLst>
          </p:cNvPr>
          <p:cNvPicPr>
            <a:picLocks noChangeAspect="1"/>
          </p:cNvPicPr>
          <p:nvPr/>
        </p:nvPicPr>
        <p:blipFill>
          <a:blip r:embed="rId3"/>
          <a:stretch>
            <a:fillRect/>
          </a:stretch>
        </p:blipFill>
        <p:spPr>
          <a:xfrm>
            <a:off x="1441586" y="2142529"/>
            <a:ext cx="3240389" cy="1822719"/>
          </a:xfrm>
          <a:prstGeom prst="rect">
            <a:avLst/>
          </a:prstGeom>
        </p:spPr>
      </p:pic>
      <p:pic>
        <p:nvPicPr>
          <p:cNvPr id="10" name="Picture 9">
            <a:extLst>
              <a:ext uri="{FF2B5EF4-FFF2-40B4-BE49-F238E27FC236}">
                <a16:creationId xmlns:a16="http://schemas.microsoft.com/office/drawing/2014/main" id="{6D4BD7E4-32DD-4076-9C98-C9B77998ABA5}"/>
              </a:ext>
            </a:extLst>
          </p:cNvPr>
          <p:cNvPicPr>
            <a:picLocks noChangeAspect="1"/>
          </p:cNvPicPr>
          <p:nvPr/>
        </p:nvPicPr>
        <p:blipFill>
          <a:blip r:embed="rId4"/>
          <a:stretch>
            <a:fillRect/>
          </a:stretch>
        </p:blipFill>
        <p:spPr>
          <a:xfrm>
            <a:off x="5912707" y="1298961"/>
            <a:ext cx="5269073" cy="5005620"/>
          </a:xfrm>
          <a:prstGeom prst="rect">
            <a:avLst/>
          </a:prstGeom>
        </p:spPr>
      </p:pic>
    </p:spTree>
    <p:extLst>
      <p:ext uri="{BB962C8B-B14F-4D97-AF65-F5344CB8AC3E}">
        <p14:creationId xmlns:p14="http://schemas.microsoft.com/office/powerpoint/2010/main" val="3058380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C866A-7256-A888-62A7-5F394465DE5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19E8E44-E64E-465C-B452-C13739E11AE7}"/>
              </a:ext>
            </a:extLst>
          </p:cNvPr>
          <p:cNvPicPr>
            <a:picLocks noChangeAspect="1"/>
          </p:cNvPicPr>
          <p:nvPr/>
        </p:nvPicPr>
        <p:blipFill rotWithShape="1">
          <a:blip r:embed="rId3"/>
          <a:srcRect l="4742"/>
          <a:stretch/>
        </p:blipFill>
        <p:spPr>
          <a:xfrm>
            <a:off x="409659" y="218848"/>
            <a:ext cx="6001450" cy="5223965"/>
          </a:xfrm>
          <a:prstGeom prst="rect">
            <a:avLst/>
          </a:prstGeom>
          <a:ln>
            <a:solidFill>
              <a:schemeClr val="tx1"/>
            </a:solidFill>
          </a:ln>
        </p:spPr>
      </p:pic>
      <p:grpSp>
        <p:nvGrpSpPr>
          <p:cNvPr id="7" name="Group 6">
            <a:extLst>
              <a:ext uri="{FF2B5EF4-FFF2-40B4-BE49-F238E27FC236}">
                <a16:creationId xmlns:a16="http://schemas.microsoft.com/office/drawing/2014/main" id="{DE26147A-AB77-4007-8988-ABE54CCBB51C}"/>
              </a:ext>
            </a:extLst>
          </p:cNvPr>
          <p:cNvGrpSpPr/>
          <p:nvPr/>
        </p:nvGrpSpPr>
        <p:grpSpPr>
          <a:xfrm>
            <a:off x="6214099" y="588960"/>
            <a:ext cx="5509427" cy="4483740"/>
            <a:chOff x="6482547" y="1485901"/>
            <a:chExt cx="5509427" cy="4483740"/>
          </a:xfrm>
        </p:grpSpPr>
        <p:cxnSp>
          <p:nvCxnSpPr>
            <p:cNvPr id="8" name="Straight Connector 7">
              <a:extLst>
                <a:ext uri="{FF2B5EF4-FFF2-40B4-BE49-F238E27FC236}">
                  <a16:creationId xmlns:a16="http://schemas.microsoft.com/office/drawing/2014/main" id="{57F3FBE7-19BB-4347-A943-542CBDF8B6D3}"/>
                </a:ext>
              </a:extLst>
            </p:cNvPr>
            <p:cNvCxnSpPr>
              <a:cxnSpLocks/>
            </p:cNvCxnSpPr>
            <p:nvPr/>
          </p:nvCxnSpPr>
          <p:spPr>
            <a:xfrm flipV="1">
              <a:off x="6482547" y="1738313"/>
              <a:ext cx="1042987" cy="37671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BB7444B-900D-4499-9D56-000F7842ECAA}"/>
                </a:ext>
              </a:extLst>
            </p:cNvPr>
            <p:cNvCxnSpPr>
              <a:cxnSpLocks/>
            </p:cNvCxnSpPr>
            <p:nvPr/>
          </p:nvCxnSpPr>
          <p:spPr>
            <a:xfrm flipV="1">
              <a:off x="6482547" y="5003745"/>
              <a:ext cx="1114425" cy="9658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E7498-0AC6-4B5C-9F0D-4008009B1A31}"/>
                </a:ext>
              </a:extLst>
            </p:cNvPr>
            <p:cNvSpPr txBox="1"/>
            <p:nvPr/>
          </p:nvSpPr>
          <p:spPr>
            <a:xfrm>
              <a:off x="7458075" y="1485901"/>
              <a:ext cx="453389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Medicare Shared Savings Program (Shared Savings Program) will reward ACOs that lower their growth in health care costs while meeting performance standards on quality of care and putting patients first.”</a:t>
              </a:r>
            </a:p>
          </p:txBody>
        </p:sp>
      </p:grpSp>
      <p:sp>
        <p:nvSpPr>
          <p:cNvPr id="11" name="TextBox 10">
            <a:extLst>
              <a:ext uri="{FF2B5EF4-FFF2-40B4-BE49-F238E27FC236}">
                <a16:creationId xmlns:a16="http://schemas.microsoft.com/office/drawing/2014/main" id="{D48649ED-64FC-4C6C-91B9-4B627AA1B668}"/>
              </a:ext>
            </a:extLst>
          </p:cNvPr>
          <p:cNvSpPr txBox="1"/>
          <p:nvPr/>
        </p:nvSpPr>
        <p:spPr>
          <a:xfrm>
            <a:off x="7046752" y="5554963"/>
            <a:ext cx="4995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https://www.cms.gov/newsroom/fact-sheets/summary-final-rule-provisions-accountable-care-organizations-under-medicare-shared-savings-program</a:t>
            </a:r>
          </a:p>
        </p:txBody>
      </p:sp>
    </p:spTree>
    <p:extLst>
      <p:ext uri="{BB962C8B-B14F-4D97-AF65-F5344CB8AC3E}">
        <p14:creationId xmlns:p14="http://schemas.microsoft.com/office/powerpoint/2010/main" val="4212177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DD94-FE76-F0B9-EF85-1E46432ED89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0D01808-12E6-4681-A230-9CBAF4C81C41}"/>
              </a:ext>
            </a:extLst>
          </p:cNvPr>
          <p:cNvPicPr>
            <a:picLocks noChangeAspect="1"/>
          </p:cNvPicPr>
          <p:nvPr/>
        </p:nvPicPr>
        <p:blipFill>
          <a:blip r:embed="rId3"/>
          <a:stretch>
            <a:fillRect/>
          </a:stretch>
        </p:blipFill>
        <p:spPr>
          <a:xfrm>
            <a:off x="1684382" y="1179332"/>
            <a:ext cx="8772904" cy="4444369"/>
          </a:xfrm>
          <a:prstGeom prst="rect">
            <a:avLst/>
          </a:prstGeom>
        </p:spPr>
      </p:pic>
      <p:sp>
        <p:nvSpPr>
          <p:cNvPr id="14" name="Title 8">
            <a:extLst>
              <a:ext uri="{FF2B5EF4-FFF2-40B4-BE49-F238E27FC236}">
                <a16:creationId xmlns:a16="http://schemas.microsoft.com/office/drawing/2014/main" id="{8B18B1A6-B78D-401C-8CFA-8DE8F6A24ECB}"/>
              </a:ext>
            </a:extLst>
          </p:cNvPr>
          <p:cNvSpPr txBox="1">
            <a:spLocks/>
          </p:cNvSpPr>
          <p:nvPr/>
        </p:nvSpPr>
        <p:spPr>
          <a:xfrm>
            <a:off x="0" y="-2198"/>
            <a:ext cx="12192000" cy="824319"/>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a:ea typeface="+mj-ea"/>
                <a:cs typeface="+mj-cs"/>
              </a:rPr>
              <a:t>Hattiesburg</a:t>
            </a:r>
            <a:r>
              <a:rPr kumimoji="0" lang="en-US" sz="4900" b="0" i="0" u="none" strike="noStrike" kern="1200" cap="none" spc="0" normalizeH="0" baseline="0" noProof="0" dirty="0">
                <a:ln>
                  <a:noFill/>
                </a:ln>
                <a:solidFill>
                  <a:prstClr val="black"/>
                </a:solidFill>
                <a:effectLst/>
                <a:uLnTx/>
                <a:uFillTx/>
                <a:latin typeface="Calibri"/>
                <a:ea typeface="+mj-ea"/>
                <a:cs typeface="+mj-cs"/>
              </a:rPr>
              <a:t> Clinic’s CMS GPRO Data</a:t>
            </a:r>
            <a:endParaRPr kumimoji="0" lang="en-US" sz="5867" b="0" i="0" u="none" strike="noStrike" kern="1200" cap="none" spc="0" normalizeH="0" baseline="0" noProof="0" dirty="0">
              <a:ln>
                <a:noFill/>
              </a:ln>
              <a:solidFill>
                <a:prstClr val="black"/>
              </a:solidFill>
              <a:effectLst/>
              <a:uLnTx/>
              <a:uFillTx/>
              <a:latin typeface="Calibri"/>
              <a:ea typeface="+mj-ea"/>
              <a:cs typeface="+mj-cs"/>
            </a:endParaRPr>
          </a:p>
        </p:txBody>
      </p:sp>
      <p:sp>
        <p:nvSpPr>
          <p:cNvPr id="17" name="Oval 16">
            <a:extLst>
              <a:ext uri="{FF2B5EF4-FFF2-40B4-BE49-F238E27FC236}">
                <a16:creationId xmlns:a16="http://schemas.microsoft.com/office/drawing/2014/main" id="{7A648A9C-B52D-43F7-BEE6-A86579E7715E}"/>
              </a:ext>
            </a:extLst>
          </p:cNvPr>
          <p:cNvSpPr/>
          <p:nvPr/>
        </p:nvSpPr>
        <p:spPr>
          <a:xfrm>
            <a:off x="2466363" y="4966454"/>
            <a:ext cx="2574722" cy="49453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15247BA-C6EC-4EF4-859A-CFA82269E98E}"/>
              </a:ext>
            </a:extLst>
          </p:cNvPr>
          <p:cNvPicPr>
            <a:picLocks noChangeAspect="1"/>
          </p:cNvPicPr>
          <p:nvPr/>
        </p:nvPicPr>
        <p:blipFill>
          <a:blip r:embed="rId4"/>
          <a:stretch>
            <a:fillRect/>
          </a:stretch>
        </p:blipFill>
        <p:spPr>
          <a:xfrm flipH="1">
            <a:off x="5423965" y="3889346"/>
            <a:ext cx="599533" cy="402671"/>
          </a:xfrm>
          <a:prstGeom prst="rect">
            <a:avLst/>
          </a:prstGeom>
        </p:spPr>
      </p:pic>
    </p:spTree>
    <p:extLst>
      <p:ext uri="{BB962C8B-B14F-4D97-AF65-F5344CB8AC3E}">
        <p14:creationId xmlns:p14="http://schemas.microsoft.com/office/powerpoint/2010/main" val="38105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0B9DA-F5DC-0557-93D9-A1F83F613CA3}"/>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DC9CAB3-DD74-4815-827C-44D25896E716}"/>
              </a:ext>
            </a:extLst>
          </p:cNvPr>
          <p:cNvSpPr>
            <a:spLocks noGrp="1"/>
          </p:cNvSpPr>
          <p:nvPr>
            <p:ph type="title"/>
          </p:nvPr>
        </p:nvSpPr>
        <p:spPr>
          <a:xfrm>
            <a:off x="0" y="3191"/>
            <a:ext cx="12201429" cy="894432"/>
          </a:xfrm>
        </p:spPr>
        <p:txBody>
          <a:bodyPr>
            <a:noAutofit/>
          </a:bodyPr>
          <a:lstStyle/>
          <a:p>
            <a:r>
              <a:rPr lang="en-US" sz="4400" i="1" dirty="0"/>
              <a:t>VALUE-BASED</a:t>
            </a:r>
            <a:r>
              <a:rPr lang="en-US" sz="4400" dirty="0"/>
              <a:t> Healthcare Delivery</a:t>
            </a:r>
          </a:p>
        </p:txBody>
      </p:sp>
      <p:pic>
        <p:nvPicPr>
          <p:cNvPr id="8" name="Picture 7">
            <a:extLst>
              <a:ext uri="{FF2B5EF4-FFF2-40B4-BE49-F238E27FC236}">
                <a16:creationId xmlns:a16="http://schemas.microsoft.com/office/drawing/2014/main" id="{BD63FEDD-04D2-48D7-9C75-D08611977FBE}"/>
              </a:ext>
            </a:extLst>
          </p:cNvPr>
          <p:cNvPicPr>
            <a:picLocks noChangeAspect="1"/>
          </p:cNvPicPr>
          <p:nvPr/>
        </p:nvPicPr>
        <p:blipFill>
          <a:blip r:embed="rId3"/>
          <a:stretch>
            <a:fillRect/>
          </a:stretch>
        </p:blipFill>
        <p:spPr>
          <a:xfrm>
            <a:off x="5956548" y="1451101"/>
            <a:ext cx="6038712" cy="3981316"/>
          </a:xfrm>
          <a:prstGeom prst="rect">
            <a:avLst/>
          </a:prstGeom>
        </p:spPr>
      </p:pic>
      <p:pic>
        <p:nvPicPr>
          <p:cNvPr id="1026" name="Picture 2" descr="Value Equation | University of Utah ...">
            <a:extLst>
              <a:ext uri="{FF2B5EF4-FFF2-40B4-BE49-F238E27FC236}">
                <a16:creationId xmlns:a16="http://schemas.microsoft.com/office/drawing/2014/main" id="{D1A81192-1F7A-E5DA-E365-01DB17FDD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06" y="2063058"/>
            <a:ext cx="4398795" cy="2731883"/>
          </a:xfrm>
          <a:prstGeom prst="rect">
            <a:avLst/>
          </a:prstGeom>
          <a:noFill/>
          <a:ln w="1905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37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28C3-AA47-461B-B59B-580909312AE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216E052-F80C-49E9-A328-A22B40D45D4C}"/>
              </a:ext>
            </a:extLst>
          </p:cNvPr>
          <p:cNvSpPr txBox="1">
            <a:spLocks/>
          </p:cNvSpPr>
          <p:nvPr/>
        </p:nvSpPr>
        <p:spPr>
          <a:xfrm>
            <a:off x="154637" y="1668003"/>
            <a:ext cx="5054926" cy="3429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400" dirty="0">
                <a:solidFill>
                  <a:sysClr val="windowText" lastClr="000000"/>
                </a:solidFill>
                <a:latin typeface="Georgia"/>
              </a:rPr>
              <a:t>Initial contract with Medicare effective 1/1/16</a:t>
            </a:r>
          </a:p>
          <a:p>
            <a:pPr>
              <a:defRPr/>
            </a:pPr>
            <a:r>
              <a:rPr lang="en-US" sz="2400" dirty="0">
                <a:solidFill>
                  <a:sysClr val="windowText" lastClr="000000"/>
                </a:solidFill>
                <a:latin typeface="Georgia"/>
              </a:rPr>
              <a:t>Track 1 Shared Savings Program (MSSP)</a:t>
            </a:r>
          </a:p>
          <a:p>
            <a:pPr>
              <a:defRPr/>
            </a:pPr>
            <a:r>
              <a:rPr lang="en-US" sz="2400" dirty="0">
                <a:solidFill>
                  <a:sysClr val="windowText" lastClr="000000"/>
                </a:solidFill>
                <a:latin typeface="Georgia"/>
              </a:rPr>
              <a:t>Initial attribution 14,559 patients</a:t>
            </a:r>
          </a:p>
          <a:p>
            <a:pPr marL="457200" lvl="1" indent="0">
              <a:buNone/>
              <a:defRPr/>
            </a:pPr>
            <a:endParaRPr lang="en-US" sz="2400" dirty="0">
              <a:solidFill>
                <a:sysClr val="windowText" lastClr="000000"/>
              </a:solidFill>
              <a:latin typeface="Georgia"/>
            </a:endParaRPr>
          </a:p>
        </p:txBody>
      </p:sp>
      <p:sp>
        <p:nvSpPr>
          <p:cNvPr id="8" name="Title 1">
            <a:extLst>
              <a:ext uri="{FF2B5EF4-FFF2-40B4-BE49-F238E27FC236}">
                <a16:creationId xmlns:a16="http://schemas.microsoft.com/office/drawing/2014/main" id="{BEADA6C0-8AFD-4A7A-A3C4-95FDC89F32A3}"/>
              </a:ext>
            </a:extLst>
          </p:cNvPr>
          <p:cNvSpPr txBox="1">
            <a:spLocks/>
          </p:cNvSpPr>
          <p:nvPr/>
        </p:nvSpPr>
        <p:spPr>
          <a:xfrm>
            <a:off x="1981200" y="1059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ysClr val="windowText" lastClr="000000"/>
                </a:solidFill>
                <a:latin typeface="Georgia"/>
              </a:rPr>
              <a:t>Hattiesburg Clinic Medicare ACO</a:t>
            </a:r>
            <a:br>
              <a:rPr lang="en-US" dirty="0">
                <a:solidFill>
                  <a:sysClr val="windowText" lastClr="000000"/>
                </a:solidFill>
                <a:latin typeface="Georgia"/>
              </a:rPr>
            </a:br>
            <a:r>
              <a:rPr lang="en-US" sz="3600" i="1" dirty="0">
                <a:solidFill>
                  <a:sysClr val="windowText" lastClr="000000"/>
                </a:solidFill>
                <a:latin typeface="Georgia"/>
              </a:rPr>
              <a:t>(Accountable Care Organization)</a:t>
            </a:r>
          </a:p>
        </p:txBody>
      </p:sp>
      <p:sp>
        <p:nvSpPr>
          <p:cNvPr id="10" name="TextBox 9">
            <a:extLst>
              <a:ext uri="{FF2B5EF4-FFF2-40B4-BE49-F238E27FC236}">
                <a16:creationId xmlns:a16="http://schemas.microsoft.com/office/drawing/2014/main" id="{16F0CC6A-FDA5-4BBE-975F-4C50A0823DDF}"/>
              </a:ext>
            </a:extLst>
          </p:cNvPr>
          <p:cNvSpPr txBox="1"/>
          <p:nvPr/>
        </p:nvSpPr>
        <p:spPr>
          <a:xfrm>
            <a:off x="5023085" y="1630536"/>
            <a:ext cx="6982437" cy="369332"/>
          </a:xfrm>
          <a:prstGeom prst="rect">
            <a:avLst/>
          </a:prstGeom>
          <a:noFill/>
        </p:spPr>
        <p:txBody>
          <a:bodyPr wrap="square" rtlCol="0">
            <a:spAutoFit/>
          </a:bodyPr>
          <a:lstStyle/>
          <a:p>
            <a:pPr algn="ctr"/>
            <a:r>
              <a:rPr lang="en-US" b="1" dirty="0">
                <a:ln w="0"/>
                <a:solidFill>
                  <a:prstClr val="black"/>
                </a:solidFill>
                <a:latin typeface="Calibri"/>
              </a:rPr>
              <a:t>Hattiesburg Clinic Medicare ACO Patient Distribution by County</a:t>
            </a:r>
          </a:p>
        </p:txBody>
      </p:sp>
      <p:pic>
        <p:nvPicPr>
          <p:cNvPr id="11" name="Picture 10">
            <a:extLst>
              <a:ext uri="{FF2B5EF4-FFF2-40B4-BE49-F238E27FC236}">
                <a16:creationId xmlns:a16="http://schemas.microsoft.com/office/drawing/2014/main" id="{994CE4D7-FB3F-4BD0-BF1E-5A2B3333774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419288" y="2077163"/>
            <a:ext cx="6190033" cy="4490324"/>
          </a:xfrm>
          <a:prstGeom prst="rect">
            <a:avLst/>
          </a:prstGeom>
          <a:ln>
            <a:solidFill>
              <a:schemeClr val="tx1"/>
            </a:solidFill>
          </a:ln>
        </p:spPr>
      </p:pic>
    </p:spTree>
    <p:extLst>
      <p:ext uri="{BB962C8B-B14F-4D97-AF65-F5344CB8AC3E}">
        <p14:creationId xmlns:p14="http://schemas.microsoft.com/office/powerpoint/2010/main" val="312905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BACD5-BCEB-7025-6F00-25771E0C7765}"/>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2DD4B5F-BC25-4BEB-859E-A39B4F22491F}"/>
              </a:ext>
            </a:extLst>
          </p:cNvPr>
          <p:cNvGraphicFramePr>
            <a:graphicFrameLocks/>
          </p:cNvGraphicFramePr>
          <p:nvPr/>
        </p:nvGraphicFramePr>
        <p:xfrm>
          <a:off x="1609725" y="533400"/>
          <a:ext cx="8972550" cy="4991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55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11C33-B8AB-E6B8-D812-8E64E7BC98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E4A991-EFB8-4A91-AAD5-0956ACD113C9}"/>
              </a:ext>
            </a:extLst>
          </p:cNvPr>
          <p:cNvPicPr>
            <a:picLocks noChangeAspect="1"/>
          </p:cNvPicPr>
          <p:nvPr/>
        </p:nvPicPr>
        <p:blipFill>
          <a:blip r:embed="rId3"/>
          <a:stretch>
            <a:fillRect/>
          </a:stretch>
        </p:blipFill>
        <p:spPr>
          <a:xfrm>
            <a:off x="3397418" y="634318"/>
            <a:ext cx="4013032" cy="4545883"/>
          </a:xfrm>
          <a:prstGeom prst="rect">
            <a:avLst/>
          </a:prstGeom>
        </p:spPr>
      </p:pic>
      <p:sp>
        <p:nvSpPr>
          <p:cNvPr id="2" name="Oval 1">
            <a:extLst>
              <a:ext uri="{FF2B5EF4-FFF2-40B4-BE49-F238E27FC236}">
                <a16:creationId xmlns:a16="http://schemas.microsoft.com/office/drawing/2014/main" id="{CFC6D167-DE35-4DE2-A48C-077388A3F871}"/>
              </a:ext>
            </a:extLst>
          </p:cNvPr>
          <p:cNvSpPr/>
          <p:nvPr/>
        </p:nvSpPr>
        <p:spPr>
          <a:xfrm>
            <a:off x="6477000" y="1522601"/>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7" name="Oval 6">
            <a:extLst>
              <a:ext uri="{FF2B5EF4-FFF2-40B4-BE49-F238E27FC236}">
                <a16:creationId xmlns:a16="http://schemas.microsoft.com/office/drawing/2014/main" id="{7EFB7DDB-E51C-4317-B071-1095FA5E7D2F}"/>
              </a:ext>
            </a:extLst>
          </p:cNvPr>
          <p:cNvSpPr/>
          <p:nvPr/>
        </p:nvSpPr>
        <p:spPr>
          <a:xfrm>
            <a:off x="6477000" y="2239467"/>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8" name="Oval 7">
            <a:extLst>
              <a:ext uri="{FF2B5EF4-FFF2-40B4-BE49-F238E27FC236}">
                <a16:creationId xmlns:a16="http://schemas.microsoft.com/office/drawing/2014/main" id="{F86CD559-AF47-458F-9C10-6A07A70A4F3C}"/>
              </a:ext>
            </a:extLst>
          </p:cNvPr>
          <p:cNvSpPr/>
          <p:nvPr/>
        </p:nvSpPr>
        <p:spPr>
          <a:xfrm>
            <a:off x="6456680" y="2605227"/>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9" name="Oval 8">
            <a:extLst>
              <a:ext uri="{FF2B5EF4-FFF2-40B4-BE49-F238E27FC236}">
                <a16:creationId xmlns:a16="http://schemas.microsoft.com/office/drawing/2014/main" id="{5838B463-8E96-4909-B3D8-93E7772AE505}"/>
              </a:ext>
            </a:extLst>
          </p:cNvPr>
          <p:cNvSpPr/>
          <p:nvPr/>
        </p:nvSpPr>
        <p:spPr>
          <a:xfrm>
            <a:off x="6477000" y="2980561"/>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10" name="Rectangle 9">
            <a:extLst>
              <a:ext uri="{FF2B5EF4-FFF2-40B4-BE49-F238E27FC236}">
                <a16:creationId xmlns:a16="http://schemas.microsoft.com/office/drawing/2014/main" id="{B3A5ED63-3CB7-4365-A2EA-515134C7B575}"/>
              </a:ext>
            </a:extLst>
          </p:cNvPr>
          <p:cNvSpPr/>
          <p:nvPr/>
        </p:nvSpPr>
        <p:spPr>
          <a:xfrm>
            <a:off x="8077200" y="2072620"/>
            <a:ext cx="2209800" cy="1815882"/>
          </a:xfrm>
          <a:prstGeom prst="rect">
            <a:avLst/>
          </a:prstGeom>
          <a:ln>
            <a:solidFill>
              <a:schemeClr val="tx1"/>
            </a:solidFill>
          </a:ln>
        </p:spPr>
        <p:txBody>
          <a:bodyPr wrap="square">
            <a:spAutoFit/>
          </a:bodyPr>
          <a:lstStyle/>
          <a:p>
            <a:pPr>
              <a:defRPr/>
            </a:pPr>
            <a:r>
              <a:rPr lang="en-US" sz="1400" kern="0" dirty="0">
                <a:solidFill>
                  <a:sysClr val="windowText" lastClr="000000"/>
                </a:solidFill>
                <a:latin typeface="Calibri"/>
              </a:rPr>
              <a:t>Original CMS Benchmark       $9,947 PMPY</a:t>
            </a:r>
          </a:p>
          <a:p>
            <a:pPr>
              <a:defRPr/>
            </a:pPr>
            <a:endParaRPr lang="en-US" sz="1400" kern="0" dirty="0">
              <a:solidFill>
                <a:sysClr val="windowText" lastClr="000000"/>
              </a:solidFill>
              <a:latin typeface="Calibri"/>
            </a:endParaRPr>
          </a:p>
          <a:p>
            <a:pPr>
              <a:defRPr/>
            </a:pPr>
            <a:r>
              <a:rPr lang="en-US" sz="1400" kern="0" dirty="0" err="1">
                <a:solidFill>
                  <a:sysClr val="windowText" lastClr="000000"/>
                </a:solidFill>
                <a:latin typeface="Calibri"/>
              </a:rPr>
              <a:t>Lightbeam</a:t>
            </a:r>
            <a:r>
              <a:rPr lang="en-US" sz="1400" kern="0" dirty="0">
                <a:solidFill>
                  <a:sysClr val="windowText" lastClr="000000"/>
                </a:solidFill>
                <a:latin typeface="Calibri"/>
              </a:rPr>
              <a:t> 2015 	      $10,536</a:t>
            </a:r>
          </a:p>
          <a:p>
            <a:pPr>
              <a:defRPr/>
            </a:pPr>
            <a:endParaRPr lang="en-US" sz="1400" kern="0" dirty="0">
              <a:solidFill>
                <a:sysClr val="windowText" lastClr="000000"/>
              </a:solidFill>
              <a:latin typeface="Calibri"/>
            </a:endParaRPr>
          </a:p>
          <a:p>
            <a:pPr>
              <a:defRPr/>
            </a:pPr>
            <a:r>
              <a:rPr lang="en-US" sz="1400" kern="0" dirty="0" err="1">
                <a:solidFill>
                  <a:sysClr val="windowText" lastClr="000000"/>
                </a:solidFill>
                <a:latin typeface="Calibri"/>
              </a:rPr>
              <a:t>Lightbeam</a:t>
            </a:r>
            <a:r>
              <a:rPr lang="en-US" sz="1400" kern="0" dirty="0">
                <a:solidFill>
                  <a:sysClr val="windowText" lastClr="000000"/>
                </a:solidFill>
                <a:latin typeface="Calibri"/>
              </a:rPr>
              <a:t> 2016 (Jan – Mar) $10,056</a:t>
            </a:r>
          </a:p>
        </p:txBody>
      </p:sp>
      <p:sp>
        <p:nvSpPr>
          <p:cNvPr id="4" name="Oval 3">
            <a:extLst>
              <a:ext uri="{FF2B5EF4-FFF2-40B4-BE49-F238E27FC236}">
                <a16:creationId xmlns:a16="http://schemas.microsoft.com/office/drawing/2014/main" id="{C4ADF818-693D-893A-CF77-50A5D220F4F5}"/>
              </a:ext>
            </a:extLst>
          </p:cNvPr>
          <p:cNvSpPr/>
          <p:nvPr/>
        </p:nvSpPr>
        <p:spPr>
          <a:xfrm>
            <a:off x="6457231" y="3357436"/>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5" name="Oval 4">
            <a:extLst>
              <a:ext uri="{FF2B5EF4-FFF2-40B4-BE49-F238E27FC236}">
                <a16:creationId xmlns:a16="http://schemas.microsoft.com/office/drawing/2014/main" id="{1CE3CC66-FF6C-4358-6C4D-59321FA775AB}"/>
              </a:ext>
            </a:extLst>
          </p:cNvPr>
          <p:cNvSpPr/>
          <p:nvPr/>
        </p:nvSpPr>
        <p:spPr>
          <a:xfrm>
            <a:off x="6486525" y="3734538"/>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11" name="Oval 10">
            <a:extLst>
              <a:ext uri="{FF2B5EF4-FFF2-40B4-BE49-F238E27FC236}">
                <a16:creationId xmlns:a16="http://schemas.microsoft.com/office/drawing/2014/main" id="{E2DAB8D1-8B88-2B04-EA43-41C146EC970D}"/>
              </a:ext>
            </a:extLst>
          </p:cNvPr>
          <p:cNvSpPr/>
          <p:nvPr/>
        </p:nvSpPr>
        <p:spPr>
          <a:xfrm>
            <a:off x="6486525" y="4481942"/>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
        <p:nvSpPr>
          <p:cNvPr id="13" name="Oval 12">
            <a:extLst>
              <a:ext uri="{FF2B5EF4-FFF2-40B4-BE49-F238E27FC236}">
                <a16:creationId xmlns:a16="http://schemas.microsoft.com/office/drawing/2014/main" id="{5B6194CB-A703-2D8C-22A5-B144B21CC194}"/>
              </a:ext>
            </a:extLst>
          </p:cNvPr>
          <p:cNvSpPr/>
          <p:nvPr/>
        </p:nvSpPr>
        <p:spPr>
          <a:xfrm>
            <a:off x="6456680" y="4850587"/>
            <a:ext cx="1066800" cy="395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Calibri"/>
            </a:endParaRPr>
          </a:p>
        </p:txBody>
      </p:sp>
    </p:spTree>
    <p:extLst>
      <p:ext uri="{BB962C8B-B14F-4D97-AF65-F5344CB8AC3E}">
        <p14:creationId xmlns:p14="http://schemas.microsoft.com/office/powerpoint/2010/main" val="331308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4" grpId="0" animBg="1"/>
      <p:bldP spid="5"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EB07F-6D8D-4813-A68F-EDA53E0015E7}"/>
              </a:ext>
            </a:extLst>
          </p:cNvPr>
          <p:cNvPicPr>
            <a:picLocks noChangeAspect="1"/>
          </p:cNvPicPr>
          <p:nvPr/>
        </p:nvPicPr>
        <p:blipFill>
          <a:blip r:embed="rId2"/>
          <a:stretch>
            <a:fillRect/>
          </a:stretch>
        </p:blipFill>
        <p:spPr>
          <a:xfrm>
            <a:off x="2895600" y="228601"/>
            <a:ext cx="6629400" cy="6629400"/>
          </a:xfrm>
          <a:prstGeom prst="rect">
            <a:avLst/>
          </a:prstGeom>
        </p:spPr>
      </p:pic>
    </p:spTree>
    <p:extLst>
      <p:ext uri="{BB962C8B-B14F-4D97-AF65-F5344CB8AC3E}">
        <p14:creationId xmlns:p14="http://schemas.microsoft.com/office/powerpoint/2010/main" val="2462319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07AFC-2244-E0B2-1858-C097226F87EE}"/>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4619AD05-E92F-48AC-B105-14F88F5F67AE}"/>
              </a:ext>
            </a:extLst>
          </p:cNvPr>
          <p:cNvSpPr>
            <a:spLocks noGrp="1"/>
          </p:cNvSpPr>
          <p:nvPr>
            <p:ph type="title"/>
          </p:nvPr>
        </p:nvSpPr>
        <p:spPr>
          <a:xfrm>
            <a:off x="0" y="-2198"/>
            <a:ext cx="12192000" cy="824319"/>
          </a:xfrm>
        </p:spPr>
        <p:txBody>
          <a:bodyPr>
            <a:normAutofit fontScale="90000"/>
          </a:bodyPr>
          <a:lstStyle/>
          <a:p>
            <a:r>
              <a:rPr lang="en-US" sz="4900" dirty="0"/>
              <a:t>Importance of Physician-led Care Team</a:t>
            </a:r>
            <a:endParaRPr lang="en-US" dirty="0"/>
          </a:p>
        </p:txBody>
      </p:sp>
      <p:sp>
        <p:nvSpPr>
          <p:cNvPr id="11" name="TextBox 10">
            <a:extLst>
              <a:ext uri="{FF2B5EF4-FFF2-40B4-BE49-F238E27FC236}">
                <a16:creationId xmlns:a16="http://schemas.microsoft.com/office/drawing/2014/main" id="{64B2BAF8-E7F0-48CE-B317-0D65E0CC20CD}"/>
              </a:ext>
            </a:extLst>
          </p:cNvPr>
          <p:cNvSpPr txBox="1"/>
          <p:nvPr/>
        </p:nvSpPr>
        <p:spPr>
          <a:xfrm>
            <a:off x="118139" y="1224307"/>
            <a:ext cx="300206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Claims, quality, and patient survey data from 2017-2019 Medicare ACO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Over 33,000 unique beneficiaries (non-ESRD, non-institutionalized)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Over 200,000 patient survey responses from Press Ganey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E1E5317-7652-4487-9F01-F35A4E778E5C}"/>
              </a:ext>
            </a:extLst>
          </p:cNvPr>
          <p:cNvPicPr>
            <a:picLocks noChangeAspect="1"/>
          </p:cNvPicPr>
          <p:nvPr/>
        </p:nvPicPr>
        <p:blipFill>
          <a:blip r:embed="rId3"/>
          <a:stretch>
            <a:fillRect/>
          </a:stretch>
        </p:blipFill>
        <p:spPr>
          <a:xfrm>
            <a:off x="3405147" y="1021155"/>
            <a:ext cx="2839065" cy="3672677"/>
          </a:xfrm>
          <a:prstGeom prst="rect">
            <a:avLst/>
          </a:prstGeom>
          <a:ln>
            <a:solidFill>
              <a:schemeClr val="tx1"/>
            </a:solidFill>
          </a:ln>
        </p:spPr>
      </p:pic>
      <p:pic>
        <p:nvPicPr>
          <p:cNvPr id="13" name="Picture 12">
            <a:extLst>
              <a:ext uri="{FF2B5EF4-FFF2-40B4-BE49-F238E27FC236}">
                <a16:creationId xmlns:a16="http://schemas.microsoft.com/office/drawing/2014/main" id="{0933ADAE-D1C3-40B7-BC12-934BC88BB0C9}"/>
              </a:ext>
            </a:extLst>
          </p:cNvPr>
          <p:cNvPicPr>
            <a:picLocks noChangeAspect="1"/>
          </p:cNvPicPr>
          <p:nvPr/>
        </p:nvPicPr>
        <p:blipFill>
          <a:blip r:embed="rId4"/>
          <a:stretch>
            <a:fillRect/>
          </a:stretch>
        </p:blipFill>
        <p:spPr>
          <a:xfrm>
            <a:off x="4146743" y="2545155"/>
            <a:ext cx="2839064" cy="3810000"/>
          </a:xfrm>
          <a:prstGeom prst="rect">
            <a:avLst/>
          </a:prstGeom>
          <a:ln>
            <a:solidFill>
              <a:schemeClr val="tx1"/>
            </a:solidFill>
          </a:ln>
        </p:spPr>
      </p:pic>
    </p:spTree>
    <p:extLst>
      <p:ext uri="{BB962C8B-B14F-4D97-AF65-F5344CB8AC3E}">
        <p14:creationId xmlns:p14="http://schemas.microsoft.com/office/powerpoint/2010/main" val="411416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D2191-0463-A05E-ECC2-998123508B65}"/>
            </a:ext>
          </a:extLst>
        </p:cNvPr>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4" y="1805998"/>
            <a:ext cx="11264012" cy="236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3994" y="494252"/>
            <a:ext cx="2209800" cy="646331"/>
          </a:xfrm>
          <a:prstGeom prst="rect">
            <a:avLst/>
          </a:prstGeom>
          <a:noFill/>
        </p:spPr>
        <p:txBody>
          <a:bodyPr wrap="square" rtlCol="0">
            <a:spAutoFit/>
          </a:bodyPr>
          <a:lstStyle/>
          <a:p>
            <a:r>
              <a:rPr lang="en-US" sz="3600" u="sng" dirty="0">
                <a:solidFill>
                  <a:prstClr val="black"/>
                </a:solidFill>
                <a:latin typeface="Calibri"/>
              </a:rPr>
              <a:t>Quality:</a:t>
            </a:r>
          </a:p>
        </p:txBody>
      </p:sp>
    </p:spTree>
    <p:extLst>
      <p:ext uri="{BB962C8B-B14F-4D97-AF65-F5344CB8AC3E}">
        <p14:creationId xmlns:p14="http://schemas.microsoft.com/office/powerpoint/2010/main" val="1850223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303B0C1-3704-4EFB-9440-FA64CF543796}"/>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hotocopy trans="20000" detail="1"/>
                    </a14:imgEffect>
                    <a14:imgEffect>
                      <a14:saturation sat="0"/>
                    </a14:imgEffect>
                  </a14:imgLayer>
                </a14:imgProps>
              </a:ext>
            </a:extLst>
          </a:blip>
          <a:stretch>
            <a:fillRect/>
          </a:stretch>
        </p:blipFill>
        <p:spPr>
          <a:xfrm>
            <a:off x="0" y="-1746"/>
            <a:ext cx="12192000" cy="6859748"/>
          </a:xfrm>
          <a:prstGeom prst="rect">
            <a:avLst/>
          </a:prstGeom>
        </p:spPr>
      </p:pic>
      <p:sp>
        <p:nvSpPr>
          <p:cNvPr id="2" name="Rectangle 1">
            <a:extLst>
              <a:ext uri="{FF2B5EF4-FFF2-40B4-BE49-F238E27FC236}">
                <a16:creationId xmlns:a16="http://schemas.microsoft.com/office/drawing/2014/main" id="{4C73855F-1E06-4B7A-9D95-D059687DE08E}"/>
              </a:ext>
            </a:extLst>
          </p:cNvPr>
          <p:cNvSpPr/>
          <p:nvPr/>
        </p:nvSpPr>
        <p:spPr>
          <a:xfrm>
            <a:off x="0" y="9939"/>
            <a:ext cx="12192000" cy="6859748"/>
          </a:xfrm>
          <a:prstGeom prst="rect">
            <a:avLst/>
          </a:prstGeom>
          <a:solidFill>
            <a:srgbClr val="EDEDED">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Rounded Corners 4">
            <a:extLst>
              <a:ext uri="{FF2B5EF4-FFF2-40B4-BE49-F238E27FC236}">
                <a16:creationId xmlns:a16="http://schemas.microsoft.com/office/drawing/2014/main" id="{FF045B3E-77E6-4094-A7FF-3BFF921CDC32}"/>
              </a:ext>
            </a:extLst>
          </p:cNvPr>
          <p:cNvSpPr/>
          <p:nvPr/>
        </p:nvSpPr>
        <p:spPr>
          <a:xfrm>
            <a:off x="7238288" y="148733"/>
            <a:ext cx="4801313" cy="1573899"/>
          </a:xfrm>
          <a:prstGeom prst="roundRect">
            <a:avLst>
              <a:gd name="adj" fmla="val 21401"/>
            </a:avLst>
          </a:prstGeom>
          <a:solidFill>
            <a:srgbClr val="31859C">
              <a:alpha val="49804"/>
            </a:srgbClr>
          </a:solidFill>
          <a:ln w="19050">
            <a:solidFill>
              <a:schemeClr val="accent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Eras Demi ITC" panose="020B0805030504020804" pitchFamily="34" charset="0"/>
                <a:ea typeface="+mn-ea"/>
                <a:cs typeface="Segoe UI Semilight" panose="020B0402040204020203" pitchFamily="34" charset="0"/>
              </a:rPr>
              <a:t>Quick Facts:</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rPr>
              <a:t>Shareholders:</a:t>
            </a:r>
            <a:r>
              <a:rPr kumimoji="0" lang="en-US" sz="1400" b="0" i="0" u="none"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rPr>
              <a:t>			 28 primary care clinics</a:t>
            </a:r>
            <a:endParaRPr kumimoji="0" lang="en-US" sz="1400" b="0" i="0" u="sng"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rPr>
              <a:t>  Dept of Medicine: 110	 5 urgent care clinics</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rPr>
              <a:t>  Dept of Primary Care: 108	 13 dialysis units</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Eras Demi ITC" panose="020B0805030504020804" pitchFamily="34" charset="0"/>
                <a:ea typeface="+mn-ea"/>
                <a:cs typeface="Segoe UI Semilight" panose="020B0402040204020203" pitchFamily="34" charset="0"/>
              </a:rPr>
              <a:t>  Dept of Surgery: 65		 6 ASCs and OBLs</a:t>
            </a:r>
          </a:p>
        </p:txBody>
      </p:sp>
      <p:sp>
        <p:nvSpPr>
          <p:cNvPr id="4" name="Title 8">
            <a:extLst>
              <a:ext uri="{FF2B5EF4-FFF2-40B4-BE49-F238E27FC236}">
                <a16:creationId xmlns:a16="http://schemas.microsoft.com/office/drawing/2014/main" id="{D0E9863D-4D31-411E-9F2D-4475BB167A79}"/>
              </a:ext>
            </a:extLst>
          </p:cNvPr>
          <p:cNvSpPr txBox="1">
            <a:spLocks/>
          </p:cNvSpPr>
          <p:nvPr/>
        </p:nvSpPr>
        <p:spPr>
          <a:xfrm>
            <a:off x="152401" y="-242228"/>
            <a:ext cx="8229600" cy="1143000"/>
          </a:xfrm>
        </p:spPr>
        <p:txBody>
          <a:bodyPr anchor="b">
            <a:normAutofit/>
          </a:bodyPr>
          <a:lstStyle>
            <a:lvl1pPr algn="ctr" rtl="0" eaLnBrk="0" fontAlgn="base" hangingPunct="0">
              <a:spcBef>
                <a:spcPct val="0"/>
              </a:spcBef>
              <a:spcAft>
                <a:spcPct val="0"/>
              </a:spcAft>
              <a:defRPr sz="6000"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a:lstStyle>
          <a:p>
            <a:pPr marL="0" marR="0" lvl="0" indent="0" algn="l" defTabSz="457189"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olidFill>
                  <a:prstDash val="solid"/>
                </a:ln>
                <a:solidFill>
                  <a:srgbClr val="31859C"/>
                </a:solidFill>
                <a:effectLst>
                  <a:outerShdw blurRad="38100" dist="38100" dir="2700000" algn="tl">
                    <a:srgbClr val="000000">
                      <a:alpha val="43137"/>
                    </a:srgbClr>
                  </a:outerShdw>
                </a:effectLst>
                <a:uLnTx/>
                <a:uFillTx/>
                <a:latin typeface="Trebuchet MS" panose="020B0603020202020204"/>
                <a:ea typeface="+mj-ea"/>
                <a:cs typeface="+mj-cs"/>
              </a:rPr>
              <a:t>Who we are</a:t>
            </a:r>
          </a:p>
        </p:txBody>
      </p:sp>
      <p:sp>
        <p:nvSpPr>
          <p:cNvPr id="3" name="TextBox 2">
            <a:extLst>
              <a:ext uri="{FF2B5EF4-FFF2-40B4-BE49-F238E27FC236}">
                <a16:creationId xmlns:a16="http://schemas.microsoft.com/office/drawing/2014/main" id="{E5E16C56-F4CD-4D3D-9530-5D6CBDACD641}"/>
              </a:ext>
            </a:extLst>
          </p:cNvPr>
          <p:cNvSpPr txBox="1"/>
          <p:nvPr/>
        </p:nvSpPr>
        <p:spPr>
          <a:xfrm>
            <a:off x="481073" y="831797"/>
            <a:ext cx="6945223" cy="1200329"/>
          </a:xfrm>
          <a:prstGeom prst="rect">
            <a:avLst/>
          </a:prstGeom>
          <a:noFill/>
        </p:spPr>
        <p:txBody>
          <a:bodyPr wrap="square" rtlCol="0">
            <a:spAutoFit/>
          </a:bodyPr>
          <a:lstStyle/>
          <a:p>
            <a:pPr marL="342891" marR="0" lvl="0" indent="-342891"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Established in 1963 by 10 physicians</a:t>
            </a:r>
          </a:p>
          <a:p>
            <a:pPr marL="342891" marR="0" lvl="0" indent="-342891"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Now one of the largest physician-owned multi-specialty clinics in Southeast U.S.</a:t>
            </a:r>
          </a:p>
        </p:txBody>
      </p:sp>
      <p:sp>
        <p:nvSpPr>
          <p:cNvPr id="8" name="TextBox 7">
            <a:extLst>
              <a:ext uri="{FF2B5EF4-FFF2-40B4-BE49-F238E27FC236}">
                <a16:creationId xmlns:a16="http://schemas.microsoft.com/office/drawing/2014/main" id="{830BE21C-B7FF-4F47-A866-7D150B71C009}"/>
              </a:ext>
            </a:extLst>
          </p:cNvPr>
          <p:cNvSpPr txBox="1"/>
          <p:nvPr/>
        </p:nvSpPr>
        <p:spPr>
          <a:xfrm>
            <a:off x="1150478" y="2017555"/>
            <a:ext cx="5103084" cy="353943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306</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physicians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206</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advanced practice providers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40</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specialties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74</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locations in</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17</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counties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Over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2,500</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employees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21D0D40D-845B-4B4B-BE8C-E3791C5BEC05}"/>
              </a:ext>
            </a:extLst>
          </p:cNvPr>
          <p:cNvSpPr/>
          <p:nvPr/>
        </p:nvSpPr>
        <p:spPr>
          <a:xfrm>
            <a:off x="7238287" y="2556993"/>
            <a:ext cx="4854011" cy="1200329"/>
          </a:xfrm>
          <a:prstGeom prst="rect">
            <a:avLst/>
          </a:prstGeom>
          <a:solidFill>
            <a:srgbClr val="D9D9D9">
              <a:alpha val="60000"/>
            </a:srgbClr>
          </a:solidFill>
          <a:ln>
            <a:solidFill>
              <a:schemeClr val="accent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9" name="Group 18">
            <a:extLst>
              <a:ext uri="{FF2B5EF4-FFF2-40B4-BE49-F238E27FC236}">
                <a16:creationId xmlns:a16="http://schemas.microsoft.com/office/drawing/2014/main" id="{0FD06F6B-56D9-48A8-837E-48876D4B2B8B}"/>
              </a:ext>
            </a:extLst>
          </p:cNvPr>
          <p:cNvGrpSpPr/>
          <p:nvPr/>
        </p:nvGrpSpPr>
        <p:grpSpPr>
          <a:xfrm>
            <a:off x="7351681" y="2467493"/>
            <a:ext cx="2208771" cy="1200331"/>
            <a:chOff x="6932878" y="2297912"/>
            <a:chExt cx="2289088" cy="1316865"/>
          </a:xfrm>
        </p:grpSpPr>
        <p:pic>
          <p:nvPicPr>
            <p:cNvPr id="13" name="Picture 2" descr="BHSH Spectrum Health West Michigan Awarded Epic Gold Stars Level 10  Designation - Spectrum Health Newsroom">
              <a:extLst>
                <a:ext uri="{FF2B5EF4-FFF2-40B4-BE49-F238E27FC236}">
                  <a16:creationId xmlns:a16="http://schemas.microsoft.com/office/drawing/2014/main" id="{D34C1AFB-265D-4D70-B725-699C0A741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830" y="2587096"/>
              <a:ext cx="2083136" cy="10276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pic-logo-transparent | Intelerad">
              <a:extLst>
                <a:ext uri="{FF2B5EF4-FFF2-40B4-BE49-F238E27FC236}">
                  <a16:creationId xmlns:a16="http://schemas.microsoft.com/office/drawing/2014/main" id="{340B7F0E-B3C9-4B39-82E1-3BCE212883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2878" y="2297912"/>
              <a:ext cx="671735" cy="67173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ABC80940-C861-467A-9171-9FBA5C0AA7DD}"/>
              </a:ext>
            </a:extLst>
          </p:cNvPr>
          <p:cNvPicPr>
            <a:picLocks noChangeAspect="1"/>
          </p:cNvPicPr>
          <p:nvPr/>
        </p:nvPicPr>
        <p:blipFill>
          <a:blip r:embed="rId6"/>
          <a:stretch>
            <a:fillRect/>
          </a:stretch>
        </p:blipFill>
        <p:spPr>
          <a:xfrm>
            <a:off x="7229741" y="3910289"/>
            <a:ext cx="4854011" cy="2689420"/>
          </a:xfrm>
          <a:prstGeom prst="rect">
            <a:avLst/>
          </a:prstGeom>
          <a:ln w="12700">
            <a:solidFill>
              <a:schemeClr val="accent3">
                <a:lumMod val="75000"/>
              </a:schemeClr>
            </a:solidFill>
          </a:ln>
          <a:effectLst>
            <a:outerShdw blurRad="63500" sx="102000" sy="102000" algn="ctr" rotWithShape="0">
              <a:prstClr val="black">
                <a:alpha val="40000"/>
              </a:prstClr>
            </a:outerShdw>
          </a:effectLst>
        </p:spPr>
      </p:pic>
      <p:grpSp>
        <p:nvGrpSpPr>
          <p:cNvPr id="17" name="Group 16">
            <a:extLst>
              <a:ext uri="{FF2B5EF4-FFF2-40B4-BE49-F238E27FC236}">
                <a16:creationId xmlns:a16="http://schemas.microsoft.com/office/drawing/2014/main" id="{314D1C31-5816-4507-A956-0E43EB9880F7}"/>
              </a:ext>
            </a:extLst>
          </p:cNvPr>
          <p:cNvGrpSpPr/>
          <p:nvPr/>
        </p:nvGrpSpPr>
        <p:grpSpPr>
          <a:xfrm>
            <a:off x="9927917" y="2675695"/>
            <a:ext cx="2095939" cy="900495"/>
            <a:chOff x="9727296" y="2514262"/>
            <a:chExt cx="2330743" cy="1027682"/>
          </a:xfrm>
        </p:grpSpPr>
        <p:pic>
          <p:nvPicPr>
            <p:cNvPr id="1026" name="Picture 2" descr="HIMSS – Logos Download">
              <a:extLst>
                <a:ext uri="{FF2B5EF4-FFF2-40B4-BE49-F238E27FC236}">
                  <a16:creationId xmlns:a16="http://schemas.microsoft.com/office/drawing/2014/main" id="{562DFD0C-4628-468C-9124-1144B8A899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7296" y="2630769"/>
              <a:ext cx="1687790" cy="7946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B60C7D0-D0E3-4246-81DA-E14752FA86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62" b="90596" l="9841" r="89841">
                          <a14:foregroundMark x1="18730" y1="13303" x2="27619" y2="17661"/>
                          <a14:foregroundMark x1="37778" y1="11927" x2="36825" y2="19266"/>
                          <a14:foregroundMark x1="46349" y1="19725" x2="48571" y2="13991"/>
                          <a14:foregroundMark x1="71111" y1="16284" x2="73016" y2="18119"/>
                          <a14:foregroundMark x1="86667" y1="11239" x2="81270" y2="11927"/>
                          <a14:foregroundMark x1="31429" y1="90596" x2="42857" y2="90596"/>
                          <a14:foregroundMark x1="61905" y1="15596" x2="62857" y2="18578"/>
                          <a14:foregroundMark x1="61905" y1="14679" x2="64762" y2="11468"/>
                        </a14:backgroundRemoval>
                      </a14:imgEffect>
                    </a14:imgLayer>
                  </a14:imgProps>
                </a:ext>
              </a:extLst>
            </a:blip>
            <a:stretch>
              <a:fillRect/>
            </a:stretch>
          </p:blipFill>
          <p:spPr>
            <a:xfrm>
              <a:off x="11315563" y="2514262"/>
              <a:ext cx="742476" cy="1027682"/>
            </a:xfrm>
            <a:prstGeom prst="rect">
              <a:avLst/>
            </a:prstGeom>
          </p:spPr>
        </p:pic>
      </p:grpSp>
      <p:sp>
        <p:nvSpPr>
          <p:cNvPr id="7" name="TextBox 6">
            <a:extLst>
              <a:ext uri="{FF2B5EF4-FFF2-40B4-BE49-F238E27FC236}">
                <a16:creationId xmlns:a16="http://schemas.microsoft.com/office/drawing/2014/main" id="{2857BF66-AB8F-60BF-A921-0D8F9B136683}"/>
              </a:ext>
            </a:extLst>
          </p:cNvPr>
          <p:cNvSpPr txBox="1"/>
          <p:nvPr/>
        </p:nvSpPr>
        <p:spPr>
          <a:xfrm>
            <a:off x="745897" y="5797467"/>
            <a:ext cx="5507665" cy="954107"/>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Market of approximately 725,000 patients</a:t>
            </a:r>
          </a:p>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Over 815,000 outpatient visits in 2024, excluding dialysis</a:t>
            </a:r>
          </a:p>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Over 32,000 outpatient surgeries/procedures in 2024</a:t>
            </a:r>
          </a:p>
        </p:txBody>
      </p:sp>
    </p:spTree>
    <p:extLst>
      <p:ext uri="{BB962C8B-B14F-4D97-AF65-F5344CB8AC3E}">
        <p14:creationId xmlns:p14="http://schemas.microsoft.com/office/powerpoint/2010/main" val="421741233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0E082-4D5A-B4BA-FC28-D630F1D4A1A0}"/>
            </a:ext>
          </a:extLst>
        </p:cNvPr>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966" y="1560352"/>
            <a:ext cx="10374068" cy="338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08966" y="358248"/>
            <a:ext cx="2209800" cy="646331"/>
          </a:xfrm>
          <a:prstGeom prst="rect">
            <a:avLst/>
          </a:prstGeom>
          <a:noFill/>
        </p:spPr>
        <p:txBody>
          <a:bodyPr wrap="square" rtlCol="0">
            <a:spAutoFit/>
          </a:bodyPr>
          <a:lstStyle/>
          <a:p>
            <a:r>
              <a:rPr lang="en-US" sz="3600" u="sng" dirty="0">
                <a:solidFill>
                  <a:prstClr val="black"/>
                </a:solidFill>
                <a:latin typeface="Calibri"/>
              </a:rPr>
              <a:t>Cost:</a:t>
            </a:r>
          </a:p>
        </p:txBody>
      </p:sp>
    </p:spTree>
    <p:extLst>
      <p:ext uri="{BB962C8B-B14F-4D97-AF65-F5344CB8AC3E}">
        <p14:creationId xmlns:p14="http://schemas.microsoft.com/office/powerpoint/2010/main" val="3931325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DFD15-B6DF-B573-A58A-BB17990BDF4A}"/>
            </a:ext>
          </a:extLst>
        </p:cNvPr>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65" y="1551963"/>
            <a:ext cx="11100530" cy="362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158" y="421734"/>
            <a:ext cx="3352800" cy="646331"/>
          </a:xfrm>
          <a:prstGeom prst="rect">
            <a:avLst/>
          </a:prstGeom>
          <a:noFill/>
        </p:spPr>
        <p:txBody>
          <a:bodyPr wrap="square" rtlCol="0">
            <a:spAutoFit/>
          </a:bodyPr>
          <a:lstStyle/>
          <a:p>
            <a:r>
              <a:rPr lang="en-US" sz="3600" u="sng" dirty="0">
                <a:solidFill>
                  <a:prstClr val="black"/>
                </a:solidFill>
                <a:latin typeface="Calibri"/>
              </a:rPr>
              <a:t>Utilization - </a:t>
            </a:r>
            <a:r>
              <a:rPr lang="en-US" sz="3600" i="1" u="sng" dirty="0">
                <a:solidFill>
                  <a:prstClr val="black"/>
                </a:solidFill>
                <a:latin typeface="Calibri"/>
              </a:rPr>
              <a:t>ER</a:t>
            </a:r>
            <a:r>
              <a:rPr lang="en-US" sz="3600" u="sng" dirty="0">
                <a:solidFill>
                  <a:prstClr val="black"/>
                </a:solidFill>
                <a:latin typeface="Calibri"/>
              </a:rPr>
              <a:t>:</a:t>
            </a:r>
          </a:p>
        </p:txBody>
      </p:sp>
    </p:spTree>
    <p:extLst>
      <p:ext uri="{BB962C8B-B14F-4D97-AF65-F5344CB8AC3E}">
        <p14:creationId xmlns:p14="http://schemas.microsoft.com/office/powerpoint/2010/main" val="1458928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F6B9B-3403-8F98-0A35-824804F474A4}"/>
            </a:ext>
          </a:extLst>
        </p:cNvPr>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69" y="2655900"/>
            <a:ext cx="10797007" cy="142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4422" y="905313"/>
            <a:ext cx="5105400" cy="646331"/>
          </a:xfrm>
          <a:prstGeom prst="rect">
            <a:avLst/>
          </a:prstGeom>
          <a:noFill/>
        </p:spPr>
        <p:txBody>
          <a:bodyPr wrap="square" rtlCol="0">
            <a:spAutoFit/>
          </a:bodyPr>
          <a:lstStyle/>
          <a:p>
            <a:r>
              <a:rPr lang="en-US" sz="3600" u="sng" dirty="0">
                <a:solidFill>
                  <a:prstClr val="black"/>
                </a:solidFill>
                <a:latin typeface="Calibri"/>
              </a:rPr>
              <a:t>Utilization – </a:t>
            </a:r>
            <a:r>
              <a:rPr lang="en-US" sz="3600" i="1" u="sng" dirty="0">
                <a:solidFill>
                  <a:prstClr val="black"/>
                </a:solidFill>
                <a:latin typeface="Calibri"/>
              </a:rPr>
              <a:t>Specialists:</a:t>
            </a:r>
          </a:p>
        </p:txBody>
      </p:sp>
    </p:spTree>
    <p:extLst>
      <p:ext uri="{BB962C8B-B14F-4D97-AF65-F5344CB8AC3E}">
        <p14:creationId xmlns:p14="http://schemas.microsoft.com/office/powerpoint/2010/main" val="208343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7A4B0-EF36-5C64-8F97-7556F75A0E8D}"/>
            </a:ext>
          </a:extLst>
        </p:cNvPr>
        <p:cNvGrpSpPr/>
        <p:nvPr/>
      </p:nvGrpSpPr>
      <p:grpSpPr>
        <a:xfrm>
          <a:off x="0" y="0"/>
          <a:ext cx="0" cy="0"/>
          <a:chOff x="0" y="0"/>
          <a:chExt cx="0" cy="0"/>
        </a:xfrm>
      </p:grpSpPr>
      <p:sp>
        <p:nvSpPr>
          <p:cNvPr id="3" name="TextBox 2"/>
          <p:cNvSpPr txBox="1"/>
          <p:nvPr/>
        </p:nvSpPr>
        <p:spPr>
          <a:xfrm>
            <a:off x="601426" y="1055717"/>
            <a:ext cx="5105400" cy="646331"/>
          </a:xfrm>
          <a:prstGeom prst="rect">
            <a:avLst/>
          </a:prstGeom>
          <a:noFill/>
        </p:spPr>
        <p:txBody>
          <a:bodyPr wrap="square" rtlCol="0">
            <a:spAutoFit/>
          </a:bodyPr>
          <a:lstStyle/>
          <a:p>
            <a:r>
              <a:rPr lang="en-US" sz="3600" u="sng" dirty="0">
                <a:solidFill>
                  <a:prstClr val="black"/>
                </a:solidFill>
                <a:latin typeface="Calibri"/>
              </a:rPr>
              <a:t>Patient Experience:</a:t>
            </a:r>
            <a:endParaRPr lang="en-US" sz="3600" i="1" u="sng" dirty="0">
              <a:solidFill>
                <a:prstClr val="black"/>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26" y="2524442"/>
            <a:ext cx="10989148" cy="150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865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FB38-1F6F-B901-5EEE-C46A40320EEC}"/>
            </a:ext>
          </a:extLst>
        </p:cNvPr>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367" y="142466"/>
            <a:ext cx="4803775" cy="631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0F8644B-A9ED-B4EB-AA8A-7FA5157474D1}"/>
              </a:ext>
            </a:extLst>
          </p:cNvPr>
          <p:cNvSpPr txBox="1"/>
          <p:nvPr/>
        </p:nvSpPr>
        <p:spPr>
          <a:xfrm>
            <a:off x="606175" y="1449084"/>
            <a:ext cx="3020603" cy="1200329"/>
          </a:xfrm>
          <a:prstGeom prst="rect">
            <a:avLst/>
          </a:prstGeom>
          <a:solidFill>
            <a:schemeClr val="bg1">
              <a:lumMod val="85000"/>
            </a:schemeClr>
          </a:solidFill>
        </p:spPr>
        <p:txBody>
          <a:bodyPr wrap="square" rtlCol="0">
            <a:spAutoFit/>
          </a:bodyPr>
          <a:lstStyle/>
          <a:p>
            <a:r>
              <a:rPr lang="en-US" dirty="0"/>
              <a:t>Primary Care team redesign:</a:t>
            </a:r>
          </a:p>
          <a:p>
            <a:pPr marL="285750" indent="-285750">
              <a:buFont typeface="Arial" panose="020B0604020202020204" pitchFamily="34" charset="0"/>
              <a:buChar char="•"/>
            </a:pPr>
            <a:r>
              <a:rPr lang="en-US" dirty="0"/>
              <a:t>Physician as PCP</a:t>
            </a:r>
          </a:p>
          <a:p>
            <a:pPr marL="285750" indent="-285750">
              <a:buFont typeface="Arial" panose="020B0604020202020204" pitchFamily="34" charset="0"/>
              <a:buChar char="•"/>
            </a:pPr>
            <a:r>
              <a:rPr lang="en-US" dirty="0"/>
              <a:t>Team-based care</a:t>
            </a:r>
          </a:p>
          <a:p>
            <a:pPr marL="285750" indent="-285750">
              <a:buFont typeface="Arial" panose="020B0604020202020204" pitchFamily="34" charset="0"/>
              <a:buChar char="•"/>
            </a:pPr>
            <a:r>
              <a:rPr lang="en-US"/>
              <a:t>Right-size panels</a:t>
            </a:r>
            <a:endParaRPr lang="en-US" dirty="0"/>
          </a:p>
        </p:txBody>
      </p:sp>
    </p:spTree>
    <p:extLst>
      <p:ext uri="{BB962C8B-B14F-4D97-AF65-F5344CB8AC3E}">
        <p14:creationId xmlns:p14="http://schemas.microsoft.com/office/powerpoint/2010/main" val="2933054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D373D-4792-0FB0-1415-0B3A8E04BE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AB26DA0-6619-12E8-A249-97A971D78667}"/>
              </a:ext>
            </a:extLst>
          </p:cNvPr>
          <p:cNvPicPr>
            <a:picLocks noChangeAspect="1"/>
          </p:cNvPicPr>
          <p:nvPr/>
        </p:nvPicPr>
        <p:blipFill>
          <a:blip r:embed="rId3"/>
          <a:stretch>
            <a:fillRect/>
          </a:stretch>
        </p:blipFill>
        <p:spPr>
          <a:xfrm>
            <a:off x="1382933" y="1504854"/>
            <a:ext cx="9611067" cy="2810292"/>
          </a:xfrm>
          <a:prstGeom prst="rect">
            <a:avLst/>
          </a:prstGeom>
        </p:spPr>
      </p:pic>
    </p:spTree>
    <p:extLst>
      <p:ext uri="{BB962C8B-B14F-4D97-AF65-F5344CB8AC3E}">
        <p14:creationId xmlns:p14="http://schemas.microsoft.com/office/powerpoint/2010/main" val="1956644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35EA-21EB-4AAA-A765-A2DDB2626E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48B843-18FC-F91B-CEF4-185783478F6D}"/>
              </a:ext>
            </a:extLst>
          </p:cNvPr>
          <p:cNvPicPr>
            <a:picLocks noChangeAspect="1"/>
          </p:cNvPicPr>
          <p:nvPr/>
        </p:nvPicPr>
        <p:blipFill>
          <a:blip r:embed="rId3"/>
          <a:stretch>
            <a:fillRect/>
          </a:stretch>
        </p:blipFill>
        <p:spPr>
          <a:xfrm>
            <a:off x="6519539" y="1773036"/>
            <a:ext cx="4373620" cy="3610622"/>
          </a:xfrm>
          <a:prstGeom prst="rect">
            <a:avLst/>
          </a:prstGeom>
          <a:ln>
            <a:solidFill>
              <a:sysClr val="windowText" lastClr="000000"/>
            </a:solidFill>
          </a:ln>
        </p:spPr>
      </p:pic>
      <p:pic>
        <p:nvPicPr>
          <p:cNvPr id="5" name="Picture 4">
            <a:extLst>
              <a:ext uri="{FF2B5EF4-FFF2-40B4-BE49-F238E27FC236}">
                <a16:creationId xmlns:a16="http://schemas.microsoft.com/office/drawing/2014/main" id="{45CC476C-8E5E-9518-8FCA-EB9E383FA7C5}"/>
              </a:ext>
            </a:extLst>
          </p:cNvPr>
          <p:cNvPicPr>
            <a:picLocks noChangeAspect="1"/>
          </p:cNvPicPr>
          <p:nvPr/>
        </p:nvPicPr>
        <p:blipFill>
          <a:blip r:embed="rId4"/>
          <a:stretch>
            <a:fillRect/>
          </a:stretch>
        </p:blipFill>
        <p:spPr>
          <a:xfrm>
            <a:off x="995093" y="959669"/>
            <a:ext cx="5171709" cy="2903414"/>
          </a:xfrm>
          <a:prstGeom prst="rect">
            <a:avLst/>
          </a:prstGeom>
          <a:ln>
            <a:solidFill>
              <a:schemeClr val="tx1"/>
            </a:solidFill>
          </a:ln>
        </p:spPr>
      </p:pic>
    </p:spTree>
    <p:extLst>
      <p:ext uri="{BB962C8B-B14F-4D97-AF65-F5344CB8AC3E}">
        <p14:creationId xmlns:p14="http://schemas.microsoft.com/office/powerpoint/2010/main" val="3782371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47DE-E55B-D161-86AF-E1B1FF924AC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65B98A3-751B-DE92-50E5-A65391CE1C98}"/>
              </a:ext>
            </a:extLst>
          </p:cNvPr>
          <p:cNvPicPr>
            <a:picLocks noChangeAspect="1"/>
          </p:cNvPicPr>
          <p:nvPr/>
        </p:nvPicPr>
        <p:blipFill>
          <a:blip r:embed="rId3"/>
          <a:stretch>
            <a:fillRect/>
          </a:stretch>
        </p:blipFill>
        <p:spPr>
          <a:xfrm>
            <a:off x="1684382" y="1179332"/>
            <a:ext cx="8772904" cy="4444369"/>
          </a:xfrm>
          <a:prstGeom prst="rect">
            <a:avLst/>
          </a:prstGeom>
        </p:spPr>
      </p:pic>
      <p:sp>
        <p:nvSpPr>
          <p:cNvPr id="14" name="Title 8">
            <a:extLst>
              <a:ext uri="{FF2B5EF4-FFF2-40B4-BE49-F238E27FC236}">
                <a16:creationId xmlns:a16="http://schemas.microsoft.com/office/drawing/2014/main" id="{1D4BF981-084F-38D2-A9F7-7BF3699C6370}"/>
              </a:ext>
            </a:extLst>
          </p:cNvPr>
          <p:cNvSpPr txBox="1">
            <a:spLocks/>
          </p:cNvSpPr>
          <p:nvPr/>
        </p:nvSpPr>
        <p:spPr>
          <a:xfrm>
            <a:off x="0" y="-2198"/>
            <a:ext cx="12192000" cy="824319"/>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a:ea typeface="+mj-ea"/>
                <a:cs typeface="+mj-cs"/>
              </a:rPr>
              <a:t>Hattiesburg</a:t>
            </a:r>
            <a:r>
              <a:rPr kumimoji="0" lang="en-US" sz="4900" b="0" i="0" u="none" strike="noStrike" kern="1200" cap="none" spc="0" normalizeH="0" baseline="0" noProof="0" dirty="0">
                <a:ln>
                  <a:noFill/>
                </a:ln>
                <a:solidFill>
                  <a:prstClr val="black"/>
                </a:solidFill>
                <a:effectLst/>
                <a:uLnTx/>
                <a:uFillTx/>
                <a:latin typeface="Calibri"/>
                <a:ea typeface="+mj-ea"/>
                <a:cs typeface="+mj-cs"/>
              </a:rPr>
              <a:t> Clinic’s CMS GPRO Data</a:t>
            </a:r>
            <a:endParaRPr kumimoji="0" lang="en-US" sz="5867" b="0" i="0" u="none" strike="noStrike" kern="1200" cap="none" spc="0" normalizeH="0" baseline="0" noProof="0" dirty="0">
              <a:ln>
                <a:noFill/>
              </a:ln>
              <a:solidFill>
                <a:prstClr val="black"/>
              </a:solidFill>
              <a:effectLst/>
              <a:uLnTx/>
              <a:uFillTx/>
              <a:latin typeface="Calibri"/>
              <a:ea typeface="+mj-ea"/>
              <a:cs typeface="+mj-cs"/>
            </a:endParaRPr>
          </a:p>
        </p:txBody>
      </p:sp>
      <p:sp>
        <p:nvSpPr>
          <p:cNvPr id="17" name="Oval 16">
            <a:extLst>
              <a:ext uri="{FF2B5EF4-FFF2-40B4-BE49-F238E27FC236}">
                <a16:creationId xmlns:a16="http://schemas.microsoft.com/office/drawing/2014/main" id="{921F785C-ADAA-17DA-E71B-E32B38EF8778}"/>
              </a:ext>
            </a:extLst>
          </p:cNvPr>
          <p:cNvSpPr/>
          <p:nvPr/>
        </p:nvSpPr>
        <p:spPr>
          <a:xfrm>
            <a:off x="2466363" y="4966454"/>
            <a:ext cx="2574722" cy="49453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73EB100-456D-D29A-B3EE-04E11382F2BE}"/>
              </a:ext>
            </a:extLst>
          </p:cNvPr>
          <p:cNvPicPr>
            <a:picLocks noChangeAspect="1"/>
          </p:cNvPicPr>
          <p:nvPr/>
        </p:nvPicPr>
        <p:blipFill>
          <a:blip r:embed="rId4"/>
          <a:stretch>
            <a:fillRect/>
          </a:stretch>
        </p:blipFill>
        <p:spPr>
          <a:xfrm flipH="1">
            <a:off x="5423965" y="3889346"/>
            <a:ext cx="599533" cy="402671"/>
          </a:xfrm>
          <a:prstGeom prst="rect">
            <a:avLst/>
          </a:prstGeom>
        </p:spPr>
      </p:pic>
    </p:spTree>
    <p:extLst>
      <p:ext uri="{BB962C8B-B14F-4D97-AF65-F5344CB8AC3E}">
        <p14:creationId xmlns:p14="http://schemas.microsoft.com/office/powerpoint/2010/main" val="2897187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1BB3C-9538-1463-C4CE-762D5B89AAD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FC9C110-D4D6-6075-B897-D77640207A3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36725" y="1228726"/>
            <a:ext cx="871855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iamond 8">
            <a:extLst>
              <a:ext uri="{FF2B5EF4-FFF2-40B4-BE49-F238E27FC236}">
                <a16:creationId xmlns:a16="http://schemas.microsoft.com/office/drawing/2014/main" id="{FDB30DDC-3B6E-D19A-C510-28FC703B4E9D}"/>
              </a:ext>
            </a:extLst>
          </p:cNvPr>
          <p:cNvSpPr/>
          <p:nvPr/>
        </p:nvSpPr>
        <p:spPr>
          <a:xfrm>
            <a:off x="5963430" y="3716275"/>
            <a:ext cx="118872" cy="139264"/>
          </a:xfrm>
          <a:prstGeom prst="diamond">
            <a:avLst/>
          </a:prstGeom>
          <a:solidFill>
            <a:srgbClr val="FF0000"/>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CB62257-EF29-1E75-B0F0-2377D52125BE}"/>
              </a:ext>
            </a:extLst>
          </p:cNvPr>
          <p:cNvSpPr/>
          <p:nvPr/>
        </p:nvSpPr>
        <p:spPr>
          <a:xfrm>
            <a:off x="5508120" y="3630551"/>
            <a:ext cx="511680"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6350">
                  <a:solidFill>
                    <a:prstClr val="black">
                      <a:lumMod val="75000"/>
                      <a:lumOff val="25000"/>
                    </a:prstClr>
                  </a:solidFill>
                  <a:prstDash val="solid"/>
                </a:ln>
                <a:solidFill>
                  <a:srgbClr val="FF0000"/>
                </a:solidFill>
                <a:effectLst/>
                <a:uLnTx/>
                <a:uFillTx/>
                <a:latin typeface="Arial Narrow" panose="020B0606020202030204" pitchFamily="34" charset="0"/>
                <a:ea typeface="+mn-ea"/>
                <a:cs typeface="+mn-cs"/>
              </a:rPr>
              <a:t>2013</a:t>
            </a:r>
          </a:p>
        </p:txBody>
      </p:sp>
      <p:sp>
        <p:nvSpPr>
          <p:cNvPr id="11" name="Diamond 10">
            <a:extLst>
              <a:ext uri="{FF2B5EF4-FFF2-40B4-BE49-F238E27FC236}">
                <a16:creationId xmlns:a16="http://schemas.microsoft.com/office/drawing/2014/main" id="{FE67FF37-C14A-E923-B561-D0739F9DF9D5}"/>
              </a:ext>
            </a:extLst>
          </p:cNvPr>
          <p:cNvSpPr/>
          <p:nvPr/>
        </p:nvSpPr>
        <p:spPr>
          <a:xfrm>
            <a:off x="5791200" y="3859150"/>
            <a:ext cx="118872" cy="139264"/>
          </a:xfrm>
          <a:prstGeom prst="diamond">
            <a:avLst/>
          </a:prstGeom>
          <a:solidFill>
            <a:srgbClr val="FF0000"/>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7CD219B-57B9-52B1-D02F-2D52B95C9815}"/>
              </a:ext>
            </a:extLst>
          </p:cNvPr>
          <p:cNvSpPr/>
          <p:nvPr/>
        </p:nvSpPr>
        <p:spPr>
          <a:xfrm>
            <a:off x="5410201" y="4008574"/>
            <a:ext cx="51167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6350">
                  <a:solidFill>
                    <a:prstClr val="black">
                      <a:lumMod val="75000"/>
                      <a:lumOff val="25000"/>
                    </a:prstClr>
                  </a:solidFill>
                  <a:prstDash val="solid"/>
                </a:ln>
                <a:solidFill>
                  <a:srgbClr val="FF0000"/>
                </a:solidFill>
                <a:effectLst/>
                <a:uLnTx/>
                <a:uFillTx/>
                <a:latin typeface="Arial Narrow" panose="020B0606020202030204" pitchFamily="34" charset="0"/>
                <a:ea typeface="+mn-ea"/>
                <a:cs typeface="+mn-cs"/>
              </a:rPr>
              <a:t>2012</a:t>
            </a:r>
          </a:p>
        </p:txBody>
      </p:sp>
      <p:pic>
        <p:nvPicPr>
          <p:cNvPr id="13" name="Picture 12">
            <a:extLst>
              <a:ext uri="{FF2B5EF4-FFF2-40B4-BE49-F238E27FC236}">
                <a16:creationId xmlns:a16="http://schemas.microsoft.com/office/drawing/2014/main" id="{46FC716F-44CD-ABC9-E0BF-115E01059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648892"/>
            <a:ext cx="8001000" cy="3860800"/>
          </a:xfrm>
          <a:prstGeom prst="rect">
            <a:avLst/>
          </a:prstGeom>
        </p:spPr>
      </p:pic>
      <p:sp>
        <p:nvSpPr>
          <p:cNvPr id="14" name="Diamond 13">
            <a:extLst>
              <a:ext uri="{FF2B5EF4-FFF2-40B4-BE49-F238E27FC236}">
                <a16:creationId xmlns:a16="http://schemas.microsoft.com/office/drawing/2014/main" id="{C518ED9E-9C51-DEC5-E2E9-623F7651A193}"/>
              </a:ext>
            </a:extLst>
          </p:cNvPr>
          <p:cNvSpPr/>
          <p:nvPr/>
        </p:nvSpPr>
        <p:spPr>
          <a:xfrm>
            <a:off x="6053328" y="3792475"/>
            <a:ext cx="118872" cy="139264"/>
          </a:xfrm>
          <a:prstGeom prst="diamond">
            <a:avLst/>
          </a:prstGeom>
          <a:solidFill>
            <a:srgbClr val="FF0000"/>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56E88D5-91F4-2407-3177-D9295AFEBE9C}"/>
              </a:ext>
            </a:extLst>
          </p:cNvPr>
          <p:cNvSpPr/>
          <p:nvPr/>
        </p:nvSpPr>
        <p:spPr>
          <a:xfrm>
            <a:off x="5857875" y="3840101"/>
            <a:ext cx="511680"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6350">
                  <a:solidFill>
                    <a:prstClr val="black">
                      <a:lumMod val="75000"/>
                      <a:lumOff val="25000"/>
                    </a:prstClr>
                  </a:solidFill>
                  <a:prstDash val="solid"/>
                </a:ln>
                <a:solidFill>
                  <a:srgbClr val="FF0000"/>
                </a:solidFill>
                <a:effectLst/>
                <a:uLnTx/>
                <a:uFillTx/>
                <a:latin typeface="Arial Narrow" panose="020B0606020202030204" pitchFamily="34" charset="0"/>
                <a:ea typeface="+mn-ea"/>
                <a:cs typeface="+mn-cs"/>
              </a:rPr>
              <a:t>2013</a:t>
            </a:r>
          </a:p>
        </p:txBody>
      </p:sp>
      <p:sp>
        <p:nvSpPr>
          <p:cNvPr id="16" name="Diamond 15">
            <a:extLst>
              <a:ext uri="{FF2B5EF4-FFF2-40B4-BE49-F238E27FC236}">
                <a16:creationId xmlns:a16="http://schemas.microsoft.com/office/drawing/2014/main" id="{BAC356DF-C1CE-1CFF-4953-EB7C1E2BDCBA}"/>
              </a:ext>
            </a:extLst>
          </p:cNvPr>
          <p:cNvSpPr/>
          <p:nvPr/>
        </p:nvSpPr>
        <p:spPr>
          <a:xfrm>
            <a:off x="5823358" y="3935350"/>
            <a:ext cx="130759" cy="139264"/>
          </a:xfrm>
          <a:prstGeom prst="diamond">
            <a:avLst/>
          </a:prstGeom>
          <a:solidFill>
            <a:srgbClr val="FF0000"/>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9EA7C185-1534-7D34-FBAF-CBEADE5A7FF6}"/>
              </a:ext>
            </a:extLst>
          </p:cNvPr>
          <p:cNvSpPr/>
          <p:nvPr/>
        </p:nvSpPr>
        <p:spPr>
          <a:xfrm>
            <a:off x="5629276" y="3989524"/>
            <a:ext cx="51167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6350">
                  <a:solidFill>
                    <a:prstClr val="black">
                      <a:lumMod val="75000"/>
                      <a:lumOff val="25000"/>
                    </a:prstClr>
                  </a:solidFill>
                  <a:prstDash val="solid"/>
                </a:ln>
                <a:solidFill>
                  <a:srgbClr val="FF0000"/>
                </a:solidFill>
                <a:effectLst/>
                <a:uLnTx/>
                <a:uFillTx/>
                <a:latin typeface="Arial Narrow" panose="020B0606020202030204" pitchFamily="34" charset="0"/>
                <a:ea typeface="+mn-ea"/>
                <a:cs typeface="+mn-cs"/>
              </a:rPr>
              <a:t>2012</a:t>
            </a:r>
          </a:p>
        </p:txBody>
      </p:sp>
      <p:pic>
        <p:nvPicPr>
          <p:cNvPr id="18" name="Picture 2">
            <a:extLst>
              <a:ext uri="{FF2B5EF4-FFF2-40B4-BE49-F238E27FC236}">
                <a16:creationId xmlns:a16="http://schemas.microsoft.com/office/drawing/2014/main" id="{1FB577B0-6669-BBE4-3CB7-F2DB8279C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181" y="3316226"/>
            <a:ext cx="845395" cy="43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Diamond 18">
            <a:extLst>
              <a:ext uri="{FF2B5EF4-FFF2-40B4-BE49-F238E27FC236}">
                <a16:creationId xmlns:a16="http://schemas.microsoft.com/office/drawing/2014/main" id="{2374EEF0-2E5D-F86A-5FD2-C08ACEEADC1B}"/>
              </a:ext>
            </a:extLst>
          </p:cNvPr>
          <p:cNvSpPr/>
          <p:nvPr/>
        </p:nvSpPr>
        <p:spPr>
          <a:xfrm>
            <a:off x="6434328" y="3716275"/>
            <a:ext cx="118872" cy="139264"/>
          </a:xfrm>
          <a:prstGeom prst="diamond">
            <a:avLst/>
          </a:prstGeom>
          <a:solidFill>
            <a:srgbClr val="FF0000"/>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01540C0E-9AAF-EFB5-A776-A9878436FC11}"/>
              </a:ext>
            </a:extLst>
          </p:cNvPr>
          <p:cNvSpPr/>
          <p:nvPr/>
        </p:nvSpPr>
        <p:spPr>
          <a:xfrm>
            <a:off x="6241547" y="3779974"/>
            <a:ext cx="51167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6350">
                  <a:solidFill>
                    <a:prstClr val="black">
                      <a:lumMod val="75000"/>
                      <a:lumOff val="25000"/>
                    </a:prstClr>
                  </a:solidFill>
                  <a:prstDash val="solid"/>
                </a:ln>
                <a:solidFill>
                  <a:srgbClr val="FF0000"/>
                </a:solidFill>
                <a:effectLst/>
                <a:uLnTx/>
                <a:uFillTx/>
                <a:latin typeface="Arial Narrow" panose="020B0606020202030204" pitchFamily="34" charset="0"/>
                <a:ea typeface="+mn-ea"/>
                <a:cs typeface="+mn-cs"/>
              </a:rPr>
              <a:t>2015</a:t>
            </a:r>
          </a:p>
        </p:txBody>
      </p:sp>
      <p:sp>
        <p:nvSpPr>
          <p:cNvPr id="21" name="Diamond 20">
            <a:extLst>
              <a:ext uri="{FF2B5EF4-FFF2-40B4-BE49-F238E27FC236}">
                <a16:creationId xmlns:a16="http://schemas.microsoft.com/office/drawing/2014/main" id="{FEDDD50F-3773-DE28-1131-B909E2F27ECB}"/>
              </a:ext>
            </a:extLst>
          </p:cNvPr>
          <p:cNvSpPr/>
          <p:nvPr/>
        </p:nvSpPr>
        <p:spPr>
          <a:xfrm>
            <a:off x="6591020" y="3570205"/>
            <a:ext cx="130759" cy="126604"/>
          </a:xfrm>
          <a:prstGeom prst="diamond">
            <a:avLst/>
          </a:prstGeom>
          <a:solidFill>
            <a:srgbClr val="FF0000"/>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6B902C47-08D9-AF6A-B468-0B63805DFEEC}"/>
              </a:ext>
            </a:extLst>
          </p:cNvPr>
          <p:cNvSpPr/>
          <p:nvPr/>
        </p:nvSpPr>
        <p:spPr>
          <a:xfrm>
            <a:off x="6387413" y="3325751"/>
            <a:ext cx="51167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6350">
                  <a:solidFill>
                    <a:prstClr val="black">
                      <a:lumMod val="75000"/>
                      <a:lumOff val="25000"/>
                    </a:prstClr>
                  </a:solidFill>
                  <a:prstDash val="solid"/>
                </a:ln>
                <a:solidFill>
                  <a:srgbClr val="FF0000"/>
                </a:solidFill>
                <a:effectLst/>
                <a:uLnTx/>
                <a:uFillTx/>
                <a:latin typeface="Arial Narrow" panose="020B0606020202030204" pitchFamily="34" charset="0"/>
                <a:ea typeface="+mn-ea"/>
                <a:cs typeface="+mn-cs"/>
              </a:rPr>
              <a:t>2016</a:t>
            </a:r>
          </a:p>
        </p:txBody>
      </p:sp>
      <p:sp>
        <p:nvSpPr>
          <p:cNvPr id="23" name="TextBox 22">
            <a:extLst>
              <a:ext uri="{FF2B5EF4-FFF2-40B4-BE49-F238E27FC236}">
                <a16:creationId xmlns:a16="http://schemas.microsoft.com/office/drawing/2014/main" id="{F07324D0-719B-80F2-3812-D522FBCE5473}"/>
              </a:ext>
            </a:extLst>
          </p:cNvPr>
          <p:cNvSpPr txBox="1"/>
          <p:nvPr/>
        </p:nvSpPr>
        <p:spPr>
          <a:xfrm>
            <a:off x="1736725" y="1192147"/>
            <a:ext cx="990600" cy="369300"/>
          </a:xfrm>
          <a:prstGeom prst="rect">
            <a:avLst/>
          </a:prstGeom>
          <a:noFill/>
        </p:spPr>
        <p:txBody>
          <a:bodyPr wrap="square" lIns="91407" tIns="45704" rIns="91407" bIns="45704" rtlCol="0">
            <a:spAutoFit/>
          </a:bodyPr>
          <a:lstStyle/>
          <a:p>
            <a:pPr marL="0" marR="0" lvl="0" indent="0" algn="l" defTabSz="91407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2018</a:t>
            </a:r>
          </a:p>
        </p:txBody>
      </p:sp>
      <p:sp>
        <p:nvSpPr>
          <p:cNvPr id="24" name="Diamond 23">
            <a:extLst>
              <a:ext uri="{FF2B5EF4-FFF2-40B4-BE49-F238E27FC236}">
                <a16:creationId xmlns:a16="http://schemas.microsoft.com/office/drawing/2014/main" id="{8C2EC0F2-A020-0477-B788-CBDC3B63AC55}"/>
              </a:ext>
            </a:extLst>
          </p:cNvPr>
          <p:cNvSpPr/>
          <p:nvPr/>
        </p:nvSpPr>
        <p:spPr>
          <a:xfrm>
            <a:off x="6833008" y="3406755"/>
            <a:ext cx="130759" cy="126604"/>
          </a:xfrm>
          <a:prstGeom prst="diamond">
            <a:avLst/>
          </a:prstGeom>
          <a:solidFill>
            <a:srgbClr val="FF0000"/>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E2ABDAA-53D8-AD01-0E3C-CF8419266DED}"/>
              </a:ext>
            </a:extLst>
          </p:cNvPr>
          <p:cNvSpPr/>
          <p:nvPr/>
        </p:nvSpPr>
        <p:spPr>
          <a:xfrm>
            <a:off x="6629401" y="3162301"/>
            <a:ext cx="51167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6350">
                  <a:solidFill>
                    <a:prstClr val="black">
                      <a:lumMod val="75000"/>
                      <a:lumOff val="25000"/>
                    </a:prstClr>
                  </a:solidFill>
                  <a:prstDash val="solid"/>
                </a:ln>
                <a:solidFill>
                  <a:srgbClr val="FF0000"/>
                </a:solidFill>
                <a:effectLst/>
                <a:uLnTx/>
                <a:uFillTx/>
                <a:latin typeface="Arial Narrow" panose="020B0606020202030204" pitchFamily="34" charset="0"/>
                <a:ea typeface="+mn-ea"/>
                <a:cs typeface="+mn-cs"/>
              </a:rPr>
              <a:t>2017</a:t>
            </a:r>
          </a:p>
        </p:txBody>
      </p:sp>
      <p:sp>
        <p:nvSpPr>
          <p:cNvPr id="27" name="Oval 26">
            <a:extLst>
              <a:ext uri="{FF2B5EF4-FFF2-40B4-BE49-F238E27FC236}">
                <a16:creationId xmlns:a16="http://schemas.microsoft.com/office/drawing/2014/main" id="{7A4783DF-F69E-0397-99A5-CF3B63D9773A}"/>
              </a:ext>
            </a:extLst>
          </p:cNvPr>
          <p:cNvSpPr/>
          <p:nvPr/>
        </p:nvSpPr>
        <p:spPr>
          <a:xfrm>
            <a:off x="2835479" y="5015153"/>
            <a:ext cx="2574722" cy="49453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344FF808-1585-74B9-3D54-AE7E41CBF607}"/>
              </a:ext>
            </a:extLst>
          </p:cNvPr>
          <p:cNvSpPr/>
          <p:nvPr/>
        </p:nvSpPr>
        <p:spPr>
          <a:xfrm>
            <a:off x="7417266" y="1744845"/>
            <a:ext cx="2574722" cy="494539"/>
          </a:xfrm>
          <a:prstGeom prst="ellipse">
            <a:avLst/>
          </a:prstGeom>
          <a:noFill/>
          <a:ln w="57150">
            <a:solidFill>
              <a:srgbClr val="00B05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8">
            <a:extLst>
              <a:ext uri="{FF2B5EF4-FFF2-40B4-BE49-F238E27FC236}">
                <a16:creationId xmlns:a16="http://schemas.microsoft.com/office/drawing/2014/main" id="{08526796-67EC-CB96-F840-AC09D0F51BA3}"/>
              </a:ext>
            </a:extLst>
          </p:cNvPr>
          <p:cNvSpPr txBox="1">
            <a:spLocks/>
          </p:cNvSpPr>
          <p:nvPr/>
        </p:nvSpPr>
        <p:spPr>
          <a:xfrm>
            <a:off x="0" y="-2198"/>
            <a:ext cx="12192000" cy="824319"/>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a:ea typeface="+mj-ea"/>
                <a:cs typeface="+mj-cs"/>
              </a:rPr>
              <a:t>Hattiesburg</a:t>
            </a:r>
            <a:r>
              <a:rPr kumimoji="0" lang="en-US" sz="4900" b="0" i="0" u="none" strike="noStrike" kern="1200" cap="none" spc="0" normalizeH="0" baseline="0" noProof="0" dirty="0">
                <a:ln>
                  <a:noFill/>
                </a:ln>
                <a:solidFill>
                  <a:prstClr val="black"/>
                </a:solidFill>
                <a:effectLst/>
                <a:uLnTx/>
                <a:uFillTx/>
                <a:latin typeface="Calibri"/>
                <a:ea typeface="+mj-ea"/>
                <a:cs typeface="+mj-cs"/>
              </a:rPr>
              <a:t> Clinic’s CMS GPRO Data</a:t>
            </a:r>
            <a:endParaRPr kumimoji="0" lang="en-US" sz="5867"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77374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500"/>
                                        <p:tgtEl>
                                          <p:spTgt spid="15"/>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2500"/>
                            </p:stCondLst>
                            <p:childTnLst>
                              <p:par>
                                <p:cTn id="37" presetID="21" presetClass="entr" presetSubtype="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heel(1)">
                                      <p:cBhvr>
                                        <p:cTn id="39"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9" grpId="0" animBg="1"/>
      <p:bldP spid="20" grpId="0"/>
      <p:bldP spid="21" grpId="0" animBg="1"/>
      <p:bldP spid="22" grpId="0"/>
      <p:bldP spid="24" grpId="0" animBg="1"/>
      <p:bldP spid="25" grpId="0"/>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9134E-7B78-EDA1-0967-9A5579BAFAC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09A9288-C525-4161-AEC0-0B76E7EF55F4}"/>
              </a:ext>
            </a:extLst>
          </p:cNvPr>
          <p:cNvSpPr>
            <a:spLocks noGrp="1"/>
          </p:cNvSpPr>
          <p:nvPr>
            <p:ph type="title"/>
          </p:nvPr>
        </p:nvSpPr>
        <p:spPr>
          <a:xfrm>
            <a:off x="1215562" y="2866150"/>
            <a:ext cx="3167270" cy="2486026"/>
          </a:xfrm>
        </p:spPr>
        <p:txBody>
          <a:bodyPr>
            <a:normAutofit fontScale="90000"/>
          </a:bodyPr>
          <a:lstStyle/>
          <a:p>
            <a:r>
              <a:rPr lang="en-US" dirty="0">
                <a:solidFill>
                  <a:schemeClr val="accent5">
                    <a:lumMod val="75000"/>
                  </a:schemeClr>
                </a:solidFill>
                <a:effectLst>
                  <a:outerShdw blurRad="38100" dist="38100" dir="2700000" algn="tl">
                    <a:srgbClr val="000000">
                      <a:alpha val="43137"/>
                    </a:srgbClr>
                  </a:outerShdw>
                </a:effectLst>
              </a:rPr>
              <a:t>ACO </a:t>
            </a:r>
            <a:br>
              <a:rPr lang="en-US" dirty="0">
                <a:solidFill>
                  <a:schemeClr val="accent5">
                    <a:lumMod val="75000"/>
                  </a:schemeClr>
                </a:solidFill>
                <a:effectLst>
                  <a:outerShdw blurRad="38100" dist="38100" dir="2700000" algn="tl">
                    <a:srgbClr val="000000">
                      <a:alpha val="43137"/>
                    </a:srgbClr>
                  </a:outerShdw>
                </a:effectLst>
              </a:rPr>
            </a:br>
            <a:r>
              <a:rPr lang="en-US" dirty="0">
                <a:solidFill>
                  <a:schemeClr val="accent5">
                    <a:lumMod val="75000"/>
                  </a:schemeClr>
                </a:solidFill>
                <a:effectLst>
                  <a:outerShdw blurRad="38100" dist="38100" dir="2700000" algn="tl">
                    <a:srgbClr val="000000">
                      <a:alpha val="43137"/>
                    </a:srgbClr>
                  </a:outerShdw>
                </a:effectLst>
              </a:rPr>
              <a:t>Quality Rankings</a:t>
            </a:r>
          </a:p>
        </p:txBody>
      </p:sp>
      <p:pic>
        <p:nvPicPr>
          <p:cNvPr id="3" name="Picture 2">
            <a:extLst>
              <a:ext uri="{FF2B5EF4-FFF2-40B4-BE49-F238E27FC236}">
                <a16:creationId xmlns:a16="http://schemas.microsoft.com/office/drawing/2014/main" id="{3AA7B2E9-13FE-43A7-BB92-249E86186F7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13452" y="589603"/>
            <a:ext cx="2228375" cy="2056182"/>
          </a:xfrm>
          <a:prstGeom prst="rect">
            <a:avLst/>
          </a:prstGeom>
        </p:spPr>
      </p:pic>
      <p:pic>
        <p:nvPicPr>
          <p:cNvPr id="9" name="Content Placeholder 3">
            <a:extLst>
              <a:ext uri="{FF2B5EF4-FFF2-40B4-BE49-F238E27FC236}">
                <a16:creationId xmlns:a16="http://schemas.microsoft.com/office/drawing/2014/main" id="{3A204415-71CF-4DD6-8CC1-976F1D99BF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857" t="5443" r="12135" b="2603"/>
          <a:stretch/>
        </p:blipFill>
        <p:spPr>
          <a:xfrm rot="5400000">
            <a:off x="4712575" y="184509"/>
            <a:ext cx="6507333" cy="6478924"/>
          </a:xfrm>
          <a:prstGeom prst="rect">
            <a:avLst/>
          </a:prstGeom>
          <a:gradFill flip="none" rotWithShape="1">
            <a:gsLst>
              <a:gs pos="0">
                <a:schemeClr val="accent5">
                  <a:lumMod val="40000"/>
                  <a:lumOff val="60000"/>
                </a:schemeClr>
              </a:gs>
              <a:gs pos="54000">
                <a:schemeClr val="accent5">
                  <a:lumMod val="95000"/>
                  <a:lumOff val="5000"/>
                </a:schemeClr>
              </a:gs>
              <a:gs pos="100000">
                <a:schemeClr val="accent5">
                  <a:lumMod val="60000"/>
                </a:schemeClr>
              </a:gs>
            </a:gsLst>
            <a:path path="circle">
              <a:fillToRect l="50000" t="130000" r="50000" b="-30000"/>
            </a:path>
            <a:tileRect/>
          </a:gradFill>
        </p:spPr>
      </p:pic>
    </p:spTree>
    <p:extLst>
      <p:ext uri="{BB962C8B-B14F-4D97-AF65-F5344CB8AC3E}">
        <p14:creationId xmlns:p14="http://schemas.microsoft.com/office/powerpoint/2010/main" val="4025691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C3885-E636-1ACD-65DF-5A4648BEEF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C3A610-7D22-418D-AF89-949122F4D3AD}"/>
              </a:ext>
            </a:extLst>
          </p:cNvPr>
          <p:cNvPicPr>
            <a:picLocks noChangeAspect="1"/>
          </p:cNvPicPr>
          <p:nvPr/>
        </p:nvPicPr>
        <p:blipFill>
          <a:blip r:embed="rId3"/>
          <a:stretch>
            <a:fillRect/>
          </a:stretch>
        </p:blipFill>
        <p:spPr>
          <a:xfrm>
            <a:off x="1331091" y="503646"/>
            <a:ext cx="9529818" cy="5099289"/>
          </a:xfrm>
          <a:prstGeom prst="rect">
            <a:avLst/>
          </a:prstGeom>
        </p:spPr>
      </p:pic>
    </p:spTree>
    <p:extLst>
      <p:ext uri="{BB962C8B-B14F-4D97-AF65-F5344CB8AC3E}">
        <p14:creationId xmlns:p14="http://schemas.microsoft.com/office/powerpoint/2010/main" val="237927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4C60-9BF2-A2BE-1F09-695484EBDB3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EAC5394-2460-43D7-ADF5-A8E9335153C1}"/>
              </a:ext>
            </a:extLst>
          </p:cNvPr>
          <p:cNvSpPr>
            <a:spLocks noGrp="1"/>
          </p:cNvSpPr>
          <p:nvPr>
            <p:ph type="title"/>
          </p:nvPr>
        </p:nvSpPr>
        <p:spPr>
          <a:xfrm>
            <a:off x="0" y="274639"/>
            <a:ext cx="12192000" cy="824319"/>
          </a:xfrm>
        </p:spPr>
        <p:txBody>
          <a:bodyPr>
            <a:normAutofit fontScale="90000"/>
          </a:bodyPr>
          <a:lstStyle/>
          <a:p>
            <a:r>
              <a:rPr lang="en-US" dirty="0"/>
              <a:t>Hattiesburg Clinic</a:t>
            </a:r>
            <a:br>
              <a:rPr lang="en-US" dirty="0"/>
            </a:br>
            <a:r>
              <a:rPr lang="en-US" sz="4900" dirty="0"/>
              <a:t>Medicare ACO Financial and Quality Performance</a:t>
            </a:r>
            <a:endParaRPr lang="en-US" dirty="0"/>
          </a:p>
        </p:txBody>
      </p:sp>
      <p:graphicFrame>
        <p:nvGraphicFramePr>
          <p:cNvPr id="4" name="Object 3">
            <a:extLst>
              <a:ext uri="{FF2B5EF4-FFF2-40B4-BE49-F238E27FC236}">
                <a16:creationId xmlns:a16="http://schemas.microsoft.com/office/drawing/2014/main" id="{53717F70-FB75-B21D-1A8A-58012937D0FC}"/>
              </a:ext>
            </a:extLst>
          </p:cNvPr>
          <p:cNvGraphicFramePr>
            <a:graphicFrameLocks noChangeAspect="1"/>
          </p:cNvGraphicFramePr>
          <p:nvPr>
            <p:extLst>
              <p:ext uri="{D42A27DB-BD31-4B8C-83A1-F6EECF244321}">
                <p14:modId xmlns:p14="http://schemas.microsoft.com/office/powerpoint/2010/main" val="1375415334"/>
              </p:ext>
            </p:extLst>
          </p:nvPr>
        </p:nvGraphicFramePr>
        <p:xfrm>
          <a:off x="2645073" y="1632428"/>
          <a:ext cx="6901853" cy="4104424"/>
        </p:xfrm>
        <a:graphic>
          <a:graphicData uri="http://schemas.openxmlformats.org/presentationml/2006/ole">
            <mc:AlternateContent xmlns:mc="http://schemas.openxmlformats.org/markup-compatibility/2006">
              <mc:Choice xmlns:v="urn:schemas-microsoft-com:vml" Requires="v">
                <p:oleObj name="Worksheet" r:id="rId3" imgW="3219651" imgH="1914685" progId="Excel.Sheet.12">
                  <p:embed/>
                </p:oleObj>
              </mc:Choice>
              <mc:Fallback>
                <p:oleObj name="Worksheet" r:id="rId3" imgW="3219651" imgH="1914685" progId="Excel.Sheet.12">
                  <p:embed/>
                  <p:pic>
                    <p:nvPicPr>
                      <p:cNvPr id="11" name="Object 10">
                        <a:extLst>
                          <a:ext uri="{FF2B5EF4-FFF2-40B4-BE49-F238E27FC236}">
                            <a16:creationId xmlns:a16="http://schemas.microsoft.com/office/drawing/2014/main" id="{EE3D0A41-BAE2-4660-AF58-C5395FBD5476}"/>
                          </a:ext>
                        </a:extLst>
                      </p:cNvPr>
                      <p:cNvPicPr/>
                      <p:nvPr/>
                    </p:nvPicPr>
                    <p:blipFill>
                      <a:blip r:embed="rId4"/>
                      <a:stretch>
                        <a:fillRect/>
                      </a:stretch>
                    </p:blipFill>
                    <p:spPr>
                      <a:xfrm>
                        <a:off x="2645073" y="1632428"/>
                        <a:ext cx="6901853" cy="410442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614C0AF-B2CF-ADF4-65F1-C0FCFB1B384F}"/>
              </a:ext>
            </a:extLst>
          </p:cNvPr>
          <p:cNvSpPr/>
          <p:nvPr/>
        </p:nvSpPr>
        <p:spPr>
          <a:xfrm>
            <a:off x="2645074" y="5322328"/>
            <a:ext cx="3046810" cy="414524"/>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0">
              <a:solidFill>
                <a:prstClr val="white"/>
              </a:solidFill>
              <a:latin typeface="Calibri"/>
            </a:endParaRPr>
          </a:p>
        </p:txBody>
      </p:sp>
    </p:spTree>
    <p:extLst>
      <p:ext uri="{BB962C8B-B14F-4D97-AF65-F5344CB8AC3E}">
        <p14:creationId xmlns:p14="http://schemas.microsoft.com/office/powerpoint/2010/main" val="2442740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94644-E2F1-2D81-C388-3F57B9896DDC}"/>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4619AD05-E92F-48AC-B105-14F88F5F67AE}"/>
              </a:ext>
            </a:extLst>
          </p:cNvPr>
          <p:cNvSpPr>
            <a:spLocks noGrp="1"/>
          </p:cNvSpPr>
          <p:nvPr>
            <p:ph type="title"/>
          </p:nvPr>
        </p:nvSpPr>
        <p:spPr>
          <a:xfrm>
            <a:off x="0" y="-2198"/>
            <a:ext cx="12192000" cy="824319"/>
          </a:xfrm>
        </p:spPr>
        <p:txBody>
          <a:bodyPr>
            <a:normAutofit fontScale="90000"/>
          </a:bodyPr>
          <a:lstStyle/>
          <a:p>
            <a:r>
              <a:rPr lang="en-US" sz="4900" dirty="0"/>
              <a:t>Importance of Physician-led Care Team</a:t>
            </a:r>
            <a:endParaRPr lang="en-US" dirty="0"/>
          </a:p>
        </p:txBody>
      </p:sp>
      <p:sp>
        <p:nvSpPr>
          <p:cNvPr id="11" name="TextBox 10">
            <a:extLst>
              <a:ext uri="{FF2B5EF4-FFF2-40B4-BE49-F238E27FC236}">
                <a16:creationId xmlns:a16="http://schemas.microsoft.com/office/drawing/2014/main" id="{64B2BAF8-E7F0-48CE-B317-0D65E0CC20CD}"/>
              </a:ext>
            </a:extLst>
          </p:cNvPr>
          <p:cNvSpPr txBox="1"/>
          <p:nvPr/>
        </p:nvSpPr>
        <p:spPr>
          <a:xfrm>
            <a:off x="118139" y="1224307"/>
            <a:ext cx="300206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Claims, quality, and patient survey data from 2017-2019 Medicare ACO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Over 33,000 unique beneficiaries (non-ESRD, non-institutionalized)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Over 200,000 patient survey responses from Press Ganey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E1E5317-7652-4487-9F01-F35A4E778E5C}"/>
              </a:ext>
            </a:extLst>
          </p:cNvPr>
          <p:cNvPicPr>
            <a:picLocks noChangeAspect="1"/>
          </p:cNvPicPr>
          <p:nvPr/>
        </p:nvPicPr>
        <p:blipFill>
          <a:blip r:embed="rId3"/>
          <a:stretch>
            <a:fillRect/>
          </a:stretch>
        </p:blipFill>
        <p:spPr>
          <a:xfrm>
            <a:off x="3405147" y="1021155"/>
            <a:ext cx="2839065" cy="3672677"/>
          </a:xfrm>
          <a:prstGeom prst="rect">
            <a:avLst/>
          </a:prstGeom>
          <a:ln>
            <a:solidFill>
              <a:schemeClr val="tx1"/>
            </a:solidFill>
          </a:ln>
        </p:spPr>
      </p:pic>
      <p:pic>
        <p:nvPicPr>
          <p:cNvPr id="13" name="Picture 12">
            <a:extLst>
              <a:ext uri="{FF2B5EF4-FFF2-40B4-BE49-F238E27FC236}">
                <a16:creationId xmlns:a16="http://schemas.microsoft.com/office/drawing/2014/main" id="{0933ADAE-D1C3-40B7-BC12-934BC88BB0C9}"/>
              </a:ext>
            </a:extLst>
          </p:cNvPr>
          <p:cNvPicPr>
            <a:picLocks noChangeAspect="1"/>
          </p:cNvPicPr>
          <p:nvPr/>
        </p:nvPicPr>
        <p:blipFill>
          <a:blip r:embed="rId4"/>
          <a:stretch>
            <a:fillRect/>
          </a:stretch>
        </p:blipFill>
        <p:spPr>
          <a:xfrm>
            <a:off x="4146743" y="2545155"/>
            <a:ext cx="2839064" cy="3810000"/>
          </a:xfrm>
          <a:prstGeom prst="rect">
            <a:avLst/>
          </a:prstGeom>
          <a:ln>
            <a:solidFill>
              <a:schemeClr val="tx1"/>
            </a:solidFill>
          </a:ln>
        </p:spPr>
      </p:pic>
      <p:pic>
        <p:nvPicPr>
          <p:cNvPr id="14" name="Picture 13">
            <a:extLst>
              <a:ext uri="{FF2B5EF4-FFF2-40B4-BE49-F238E27FC236}">
                <a16:creationId xmlns:a16="http://schemas.microsoft.com/office/drawing/2014/main" id="{DB315BBB-7BCC-40CD-9C83-A530855C3893}"/>
              </a:ext>
            </a:extLst>
          </p:cNvPr>
          <p:cNvPicPr>
            <a:picLocks noChangeAspect="1"/>
          </p:cNvPicPr>
          <p:nvPr/>
        </p:nvPicPr>
        <p:blipFill>
          <a:blip r:embed="rId5"/>
          <a:stretch>
            <a:fillRect/>
          </a:stretch>
        </p:blipFill>
        <p:spPr>
          <a:xfrm>
            <a:off x="7391803" y="1021154"/>
            <a:ext cx="4494558" cy="5689643"/>
          </a:xfrm>
          <a:prstGeom prst="rect">
            <a:avLst/>
          </a:prstGeom>
          <a:ln>
            <a:solidFill>
              <a:schemeClr val="tx1"/>
            </a:solidFill>
          </a:ln>
        </p:spPr>
      </p:pic>
    </p:spTree>
    <p:extLst>
      <p:ext uri="{BB962C8B-B14F-4D97-AF65-F5344CB8AC3E}">
        <p14:creationId xmlns:p14="http://schemas.microsoft.com/office/powerpoint/2010/main" val="304276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9B494-3D3B-ABE5-C36A-EBD7642D5A4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C077B80-60FD-64C7-AA76-0946476EB537}"/>
              </a:ext>
            </a:extLst>
          </p:cNvPr>
          <p:cNvPicPr>
            <a:picLocks noChangeAspect="1"/>
          </p:cNvPicPr>
          <p:nvPr/>
        </p:nvPicPr>
        <p:blipFill>
          <a:blip r:embed="rId3"/>
          <a:stretch>
            <a:fillRect/>
          </a:stretch>
        </p:blipFill>
        <p:spPr>
          <a:xfrm>
            <a:off x="972540" y="69109"/>
            <a:ext cx="3719644" cy="4287134"/>
          </a:xfrm>
          <a:prstGeom prst="rect">
            <a:avLst/>
          </a:prstGeom>
          <a:ln>
            <a:solidFill>
              <a:schemeClr val="tx1"/>
            </a:solidFill>
          </a:ln>
        </p:spPr>
      </p:pic>
      <p:sp>
        <p:nvSpPr>
          <p:cNvPr id="2" name="Rectangle 1">
            <a:extLst>
              <a:ext uri="{FF2B5EF4-FFF2-40B4-BE49-F238E27FC236}">
                <a16:creationId xmlns:a16="http://schemas.microsoft.com/office/drawing/2014/main" id="{C8E94170-FFBC-D574-2ECB-9D06E7252670}"/>
              </a:ext>
            </a:extLst>
          </p:cNvPr>
          <p:cNvSpPr/>
          <p:nvPr/>
        </p:nvSpPr>
        <p:spPr>
          <a:xfrm>
            <a:off x="4572007" y="387603"/>
            <a:ext cx="6883685" cy="588990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C871C8C-CEC4-1823-5B0C-C2B4D6DEEEEF}"/>
              </a:ext>
            </a:extLst>
          </p:cNvPr>
          <p:cNvSpPr txBox="1"/>
          <p:nvPr/>
        </p:nvSpPr>
        <p:spPr>
          <a:xfrm>
            <a:off x="4782103" y="2177882"/>
            <a:ext cx="6583670" cy="1938992"/>
          </a:xfrm>
          <a:prstGeom prst="rect">
            <a:avLst/>
          </a:prstGeom>
          <a:solidFill>
            <a:schemeClr val="bg1"/>
          </a:solidFill>
        </p:spPr>
        <p:txBody>
          <a:bodyPr wrap="square" rtlCol="0">
            <a:spAutoFit/>
          </a:bodyPr>
          <a:lstStyle/>
          <a:p>
            <a:r>
              <a:rPr lang="en-US" sz="2000" dirty="0"/>
              <a:t>Stanford University study in Veterans Health Administration:</a:t>
            </a:r>
          </a:p>
          <a:p>
            <a:pPr marL="285750" indent="-285750">
              <a:buFont typeface="Arial" panose="020B0604020202020204" pitchFamily="34" charset="0"/>
              <a:buChar char="•"/>
            </a:pPr>
            <a:r>
              <a:rPr lang="en-US" sz="2000" dirty="0"/>
              <a:t>Unsupervised NPs increased cost of ED care by 7%</a:t>
            </a:r>
          </a:p>
          <a:p>
            <a:pPr marL="285750" indent="-285750">
              <a:buFont typeface="Arial" panose="020B0604020202020204" pitchFamily="34" charset="0"/>
              <a:buChar char="•"/>
            </a:pPr>
            <a:r>
              <a:rPr lang="en-US" sz="2000" dirty="0"/>
              <a:t>NPs increased the length of stay in the ED by 11% </a:t>
            </a:r>
          </a:p>
          <a:p>
            <a:pPr marL="285750" indent="-285750">
              <a:buFont typeface="Arial" panose="020B0604020202020204" pitchFamily="34" charset="0"/>
              <a:buChar char="•"/>
            </a:pPr>
            <a:r>
              <a:rPr lang="en-US" sz="2000" dirty="0"/>
              <a:t>NPs were associated with worse health outcomes, including a 20% increase in 30-day preventable hospitalizations</a:t>
            </a:r>
          </a:p>
        </p:txBody>
      </p:sp>
      <p:pic>
        <p:nvPicPr>
          <p:cNvPr id="14" name="Picture 13">
            <a:extLst>
              <a:ext uri="{FF2B5EF4-FFF2-40B4-BE49-F238E27FC236}">
                <a16:creationId xmlns:a16="http://schemas.microsoft.com/office/drawing/2014/main" id="{C03DB112-EBFA-9342-E136-85589D893305}"/>
              </a:ext>
            </a:extLst>
          </p:cNvPr>
          <p:cNvPicPr>
            <a:picLocks noChangeAspect="1"/>
          </p:cNvPicPr>
          <p:nvPr/>
        </p:nvPicPr>
        <p:blipFill>
          <a:blip r:embed="rId4"/>
          <a:stretch>
            <a:fillRect/>
          </a:stretch>
        </p:blipFill>
        <p:spPr>
          <a:xfrm>
            <a:off x="4782103" y="4317493"/>
            <a:ext cx="6583670" cy="1876427"/>
          </a:xfrm>
          <a:prstGeom prst="rect">
            <a:avLst/>
          </a:prstGeom>
          <a:solidFill>
            <a:schemeClr val="bg1"/>
          </a:solidFill>
        </p:spPr>
      </p:pic>
      <p:pic>
        <p:nvPicPr>
          <p:cNvPr id="18" name="Picture 17">
            <a:extLst>
              <a:ext uri="{FF2B5EF4-FFF2-40B4-BE49-F238E27FC236}">
                <a16:creationId xmlns:a16="http://schemas.microsoft.com/office/drawing/2014/main" id="{E40599AD-86CA-36C6-D0E1-3304F5BB45AC}"/>
              </a:ext>
            </a:extLst>
          </p:cNvPr>
          <p:cNvPicPr>
            <a:picLocks noChangeAspect="1"/>
          </p:cNvPicPr>
          <p:nvPr/>
        </p:nvPicPr>
        <p:blipFill>
          <a:blip r:embed="rId5"/>
          <a:stretch>
            <a:fillRect/>
          </a:stretch>
        </p:blipFill>
        <p:spPr>
          <a:xfrm>
            <a:off x="4733339" y="564842"/>
            <a:ext cx="6632434" cy="1390260"/>
          </a:xfrm>
          <a:prstGeom prst="rect">
            <a:avLst/>
          </a:prstGeom>
          <a:solidFill>
            <a:schemeClr val="bg1"/>
          </a:solidFill>
        </p:spPr>
      </p:pic>
    </p:spTree>
    <p:extLst>
      <p:ext uri="{BB962C8B-B14F-4D97-AF65-F5344CB8AC3E}">
        <p14:creationId xmlns:p14="http://schemas.microsoft.com/office/powerpoint/2010/main" val="1914546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6258F-1805-7C0B-D831-BE3A4A7234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236CD6-AE42-4E0E-8BFA-C1C70595A8C0}"/>
              </a:ext>
            </a:extLst>
          </p:cNvPr>
          <p:cNvPicPr>
            <a:picLocks noChangeAspect="1"/>
          </p:cNvPicPr>
          <p:nvPr/>
        </p:nvPicPr>
        <p:blipFill>
          <a:blip r:embed="rId3"/>
          <a:stretch>
            <a:fillRect/>
          </a:stretch>
        </p:blipFill>
        <p:spPr>
          <a:xfrm>
            <a:off x="2065063" y="478597"/>
            <a:ext cx="7974718" cy="5264978"/>
          </a:xfrm>
          <a:prstGeom prst="rect">
            <a:avLst/>
          </a:prstGeom>
        </p:spPr>
      </p:pic>
      <p:pic>
        <p:nvPicPr>
          <p:cNvPr id="4" name="Picture 3">
            <a:extLst>
              <a:ext uri="{FF2B5EF4-FFF2-40B4-BE49-F238E27FC236}">
                <a16:creationId xmlns:a16="http://schemas.microsoft.com/office/drawing/2014/main" id="{7DE9B078-00AE-4305-979E-5CE355B7A9EA}"/>
              </a:ext>
            </a:extLst>
          </p:cNvPr>
          <p:cNvPicPr>
            <a:picLocks noChangeAspect="1"/>
          </p:cNvPicPr>
          <p:nvPr/>
        </p:nvPicPr>
        <p:blipFill>
          <a:blip r:embed="rId4"/>
          <a:stretch>
            <a:fillRect/>
          </a:stretch>
        </p:blipFill>
        <p:spPr>
          <a:xfrm>
            <a:off x="6096000" y="5312495"/>
            <a:ext cx="3695700" cy="533400"/>
          </a:xfrm>
          <a:prstGeom prst="rect">
            <a:avLst/>
          </a:prstGeom>
        </p:spPr>
      </p:pic>
      <p:pic>
        <p:nvPicPr>
          <p:cNvPr id="5" name="Picture 4">
            <a:extLst>
              <a:ext uri="{FF2B5EF4-FFF2-40B4-BE49-F238E27FC236}">
                <a16:creationId xmlns:a16="http://schemas.microsoft.com/office/drawing/2014/main" id="{C355F595-6738-4BD2-9D0C-405C5379EE1A}"/>
              </a:ext>
            </a:extLst>
          </p:cNvPr>
          <p:cNvPicPr>
            <a:picLocks noChangeAspect="1"/>
          </p:cNvPicPr>
          <p:nvPr/>
        </p:nvPicPr>
        <p:blipFill>
          <a:blip r:embed="rId5"/>
          <a:stretch>
            <a:fillRect/>
          </a:stretch>
        </p:blipFill>
        <p:spPr>
          <a:xfrm>
            <a:off x="9822078" y="5812463"/>
            <a:ext cx="2295525" cy="171450"/>
          </a:xfrm>
          <a:prstGeom prst="rect">
            <a:avLst/>
          </a:prstGeom>
        </p:spPr>
      </p:pic>
      <p:pic>
        <p:nvPicPr>
          <p:cNvPr id="8" name="Picture 7">
            <a:extLst>
              <a:ext uri="{FF2B5EF4-FFF2-40B4-BE49-F238E27FC236}">
                <a16:creationId xmlns:a16="http://schemas.microsoft.com/office/drawing/2014/main" id="{9053B788-7C93-4AF2-A3D5-04CBC0BC4FB2}"/>
              </a:ext>
            </a:extLst>
          </p:cNvPr>
          <p:cNvPicPr>
            <a:picLocks noChangeAspect="1"/>
          </p:cNvPicPr>
          <p:nvPr/>
        </p:nvPicPr>
        <p:blipFill>
          <a:blip r:embed="rId6"/>
          <a:stretch>
            <a:fillRect/>
          </a:stretch>
        </p:blipFill>
        <p:spPr>
          <a:xfrm>
            <a:off x="3324780" y="71770"/>
            <a:ext cx="5383208" cy="585693"/>
          </a:xfrm>
          <a:prstGeom prst="rect">
            <a:avLst/>
          </a:prstGeom>
        </p:spPr>
      </p:pic>
      <p:pic>
        <p:nvPicPr>
          <p:cNvPr id="6" name="Picture 2" descr="Value Equation | University of Utah ...">
            <a:extLst>
              <a:ext uri="{FF2B5EF4-FFF2-40B4-BE49-F238E27FC236}">
                <a16:creationId xmlns:a16="http://schemas.microsoft.com/office/drawing/2014/main" id="{352B6C6C-9058-B3E5-D73F-632552DD9E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565" y="949053"/>
            <a:ext cx="2321959" cy="1442059"/>
          </a:xfrm>
          <a:prstGeom prst="rect">
            <a:avLst/>
          </a:prstGeom>
          <a:noFill/>
          <a:ln w="1905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84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DA615-128D-4F8A-B6D2-FBDF60E72D83}"/>
              </a:ext>
            </a:extLst>
          </p:cNvPr>
          <p:cNvPicPr>
            <a:picLocks noChangeAspect="1"/>
          </p:cNvPicPr>
          <p:nvPr/>
        </p:nvPicPr>
        <p:blipFill>
          <a:blip r:embed="rId2"/>
          <a:stretch>
            <a:fillRect/>
          </a:stretch>
        </p:blipFill>
        <p:spPr>
          <a:xfrm>
            <a:off x="1101102" y="122381"/>
            <a:ext cx="9861436" cy="372569"/>
          </a:xfrm>
          <a:prstGeom prst="rect">
            <a:avLst/>
          </a:prstGeom>
        </p:spPr>
      </p:pic>
      <p:pic>
        <p:nvPicPr>
          <p:cNvPr id="5" name="Picture 4">
            <a:extLst>
              <a:ext uri="{FF2B5EF4-FFF2-40B4-BE49-F238E27FC236}">
                <a16:creationId xmlns:a16="http://schemas.microsoft.com/office/drawing/2014/main" id="{F6AEA49E-EADF-40AD-95A1-94BF6EF49ABD}"/>
              </a:ext>
            </a:extLst>
          </p:cNvPr>
          <p:cNvPicPr>
            <a:picLocks noChangeAspect="1"/>
          </p:cNvPicPr>
          <p:nvPr/>
        </p:nvPicPr>
        <p:blipFill>
          <a:blip r:embed="rId3"/>
          <a:stretch>
            <a:fillRect/>
          </a:stretch>
        </p:blipFill>
        <p:spPr>
          <a:xfrm>
            <a:off x="3635010" y="6103533"/>
            <a:ext cx="4874290" cy="749890"/>
          </a:xfrm>
          <a:prstGeom prst="rect">
            <a:avLst/>
          </a:prstGeom>
        </p:spPr>
      </p:pic>
      <p:pic>
        <p:nvPicPr>
          <p:cNvPr id="4" name="Picture 3">
            <a:extLst>
              <a:ext uri="{FF2B5EF4-FFF2-40B4-BE49-F238E27FC236}">
                <a16:creationId xmlns:a16="http://schemas.microsoft.com/office/drawing/2014/main" id="{74B37C82-D7F5-4E9C-91D0-D8464C26FB34}"/>
              </a:ext>
            </a:extLst>
          </p:cNvPr>
          <p:cNvPicPr>
            <a:picLocks noChangeAspect="1"/>
          </p:cNvPicPr>
          <p:nvPr/>
        </p:nvPicPr>
        <p:blipFill>
          <a:blip r:embed="rId4"/>
          <a:stretch>
            <a:fillRect/>
          </a:stretch>
        </p:blipFill>
        <p:spPr>
          <a:xfrm>
            <a:off x="4422462" y="813540"/>
            <a:ext cx="3312286" cy="5329076"/>
          </a:xfrm>
          <a:prstGeom prst="rect">
            <a:avLst/>
          </a:prstGeom>
        </p:spPr>
      </p:pic>
    </p:spTree>
    <p:extLst>
      <p:ext uri="{BB962C8B-B14F-4D97-AF65-F5344CB8AC3E}">
        <p14:creationId xmlns:p14="http://schemas.microsoft.com/office/powerpoint/2010/main" val="271244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9AE96-73A1-CCA9-16DE-ECCE2D81314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403FDF1-C1A2-41B9-AD47-A1BA306A5A46}"/>
              </a:ext>
            </a:extLst>
          </p:cNvPr>
          <p:cNvPicPr>
            <a:picLocks noChangeAspect="1"/>
          </p:cNvPicPr>
          <p:nvPr/>
        </p:nvPicPr>
        <p:blipFill>
          <a:blip r:embed="rId3"/>
          <a:stretch>
            <a:fillRect/>
          </a:stretch>
        </p:blipFill>
        <p:spPr>
          <a:xfrm>
            <a:off x="6221766" y="1625338"/>
            <a:ext cx="3352800" cy="4274331"/>
          </a:xfrm>
          <a:prstGeom prst="rect">
            <a:avLst/>
          </a:prstGeom>
        </p:spPr>
      </p:pic>
      <p:pic>
        <p:nvPicPr>
          <p:cNvPr id="3" name="Picture 2">
            <a:extLst>
              <a:ext uri="{FF2B5EF4-FFF2-40B4-BE49-F238E27FC236}">
                <a16:creationId xmlns:a16="http://schemas.microsoft.com/office/drawing/2014/main" id="{0FE51626-807E-4C55-80F6-8F0095713F8B}"/>
              </a:ext>
            </a:extLst>
          </p:cNvPr>
          <p:cNvPicPr>
            <a:picLocks noChangeAspect="1"/>
          </p:cNvPicPr>
          <p:nvPr/>
        </p:nvPicPr>
        <p:blipFill>
          <a:blip r:embed="rId4"/>
          <a:stretch>
            <a:fillRect/>
          </a:stretch>
        </p:blipFill>
        <p:spPr>
          <a:xfrm>
            <a:off x="2743200" y="76814"/>
            <a:ext cx="4267200" cy="1138932"/>
          </a:xfrm>
          <a:prstGeom prst="rect">
            <a:avLst/>
          </a:prstGeom>
        </p:spPr>
      </p:pic>
      <p:sp>
        <p:nvSpPr>
          <p:cNvPr id="7" name="TextBox 6">
            <a:extLst>
              <a:ext uri="{FF2B5EF4-FFF2-40B4-BE49-F238E27FC236}">
                <a16:creationId xmlns:a16="http://schemas.microsoft.com/office/drawing/2014/main" id="{D61E7244-DADE-4EBF-B666-D19B42ACE5E6}"/>
              </a:ext>
            </a:extLst>
          </p:cNvPr>
          <p:cNvSpPr txBox="1"/>
          <p:nvPr/>
        </p:nvSpPr>
        <p:spPr>
          <a:xfrm>
            <a:off x="10107336" y="76814"/>
            <a:ext cx="2286000" cy="646331"/>
          </a:xfrm>
          <a:prstGeom prst="rect">
            <a:avLst/>
          </a:prstGeom>
          <a:noFill/>
        </p:spPr>
        <p:txBody>
          <a:bodyPr wrap="square" rtlCol="0">
            <a:spAutoFit/>
          </a:bodyPr>
          <a:lstStyle/>
          <a:p>
            <a:r>
              <a:rPr lang="en-US" dirty="0">
                <a:solidFill>
                  <a:prstClr val="black"/>
                </a:solidFill>
                <a:latin typeface="Calibri"/>
              </a:rPr>
              <a:t>Data from 2018</a:t>
            </a:r>
          </a:p>
          <a:p>
            <a:r>
              <a:rPr lang="en-US" dirty="0">
                <a:solidFill>
                  <a:prstClr val="black"/>
                </a:solidFill>
                <a:latin typeface="Calibri"/>
              </a:rPr>
              <a:t>nomadhealth.com</a:t>
            </a:r>
          </a:p>
        </p:txBody>
      </p:sp>
      <p:pic>
        <p:nvPicPr>
          <p:cNvPr id="8" name="Picture 7">
            <a:extLst>
              <a:ext uri="{FF2B5EF4-FFF2-40B4-BE49-F238E27FC236}">
                <a16:creationId xmlns:a16="http://schemas.microsoft.com/office/drawing/2014/main" id="{8BE09BE1-AE22-464E-B7A7-682C855E466D}"/>
              </a:ext>
            </a:extLst>
          </p:cNvPr>
          <p:cNvPicPr>
            <a:picLocks noChangeAspect="1"/>
          </p:cNvPicPr>
          <p:nvPr/>
        </p:nvPicPr>
        <p:blipFill>
          <a:blip r:embed="rId5"/>
          <a:stretch>
            <a:fillRect/>
          </a:stretch>
        </p:blipFill>
        <p:spPr>
          <a:xfrm>
            <a:off x="2819400" y="1307296"/>
            <a:ext cx="3200400" cy="4588673"/>
          </a:xfrm>
          <a:prstGeom prst="rect">
            <a:avLst/>
          </a:prstGeom>
        </p:spPr>
      </p:pic>
      <p:sp>
        <p:nvSpPr>
          <p:cNvPr id="9" name="Rectangle 8">
            <a:extLst>
              <a:ext uri="{FF2B5EF4-FFF2-40B4-BE49-F238E27FC236}">
                <a16:creationId xmlns:a16="http://schemas.microsoft.com/office/drawing/2014/main" id="{14F30DB9-52E7-454F-8BCC-17C3D661A1E9}"/>
              </a:ext>
            </a:extLst>
          </p:cNvPr>
          <p:cNvSpPr/>
          <p:nvPr/>
        </p:nvSpPr>
        <p:spPr>
          <a:xfrm>
            <a:off x="2819400" y="1634216"/>
            <a:ext cx="3200400" cy="20346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B1953853-4769-4923-A47B-0C8CD0928597}"/>
              </a:ext>
            </a:extLst>
          </p:cNvPr>
          <p:cNvSpPr/>
          <p:nvPr/>
        </p:nvSpPr>
        <p:spPr>
          <a:xfrm>
            <a:off x="6588708" y="1620142"/>
            <a:ext cx="2985858" cy="21753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372CD72D-5935-4F44-8A6F-CD2F8A5F1801}"/>
              </a:ext>
            </a:extLst>
          </p:cNvPr>
          <p:cNvSpPr/>
          <p:nvPr/>
        </p:nvSpPr>
        <p:spPr>
          <a:xfrm>
            <a:off x="9144000" y="3886200"/>
            <a:ext cx="381000" cy="19812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BD20F66A-E668-70E5-1508-C30B649843CE}"/>
              </a:ext>
            </a:extLst>
          </p:cNvPr>
          <p:cNvSpPr/>
          <p:nvPr/>
        </p:nvSpPr>
        <p:spPr>
          <a:xfrm>
            <a:off x="2780908" y="4388415"/>
            <a:ext cx="3200400" cy="203463"/>
          </a:xfrm>
          <a:prstGeom prst="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7289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F7AB-C2A3-9506-F0E6-88F2F519C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66FB9B-8AF9-4175-A241-70A12495C4D3}"/>
              </a:ext>
            </a:extLst>
          </p:cNvPr>
          <p:cNvPicPr>
            <a:picLocks noChangeAspect="1"/>
          </p:cNvPicPr>
          <p:nvPr/>
        </p:nvPicPr>
        <p:blipFill>
          <a:blip r:embed="rId3"/>
          <a:stretch>
            <a:fillRect/>
          </a:stretch>
        </p:blipFill>
        <p:spPr>
          <a:xfrm>
            <a:off x="2305050" y="545727"/>
            <a:ext cx="7353300" cy="5314950"/>
          </a:xfrm>
          <a:prstGeom prst="rect">
            <a:avLst/>
          </a:prstGeom>
        </p:spPr>
      </p:pic>
      <p:sp>
        <p:nvSpPr>
          <p:cNvPr id="3" name="TextBox 2">
            <a:extLst>
              <a:ext uri="{FF2B5EF4-FFF2-40B4-BE49-F238E27FC236}">
                <a16:creationId xmlns:a16="http://schemas.microsoft.com/office/drawing/2014/main" id="{83543B4F-82FA-4370-FC40-7A4C399CA90E}"/>
              </a:ext>
            </a:extLst>
          </p:cNvPr>
          <p:cNvSpPr txBox="1"/>
          <p:nvPr/>
        </p:nvSpPr>
        <p:spPr>
          <a:xfrm>
            <a:off x="3381375" y="1562100"/>
            <a:ext cx="1952625" cy="646331"/>
          </a:xfrm>
          <a:prstGeom prst="rect">
            <a:avLst/>
          </a:prstGeom>
          <a:solidFill>
            <a:schemeClr val="bg1">
              <a:lumMod val="85000"/>
            </a:schemeClr>
          </a:solidFill>
        </p:spPr>
        <p:txBody>
          <a:bodyPr wrap="square" rtlCol="0">
            <a:spAutoFit/>
          </a:bodyPr>
          <a:lstStyle/>
          <a:p>
            <a:pPr algn="ctr"/>
            <a:r>
              <a:rPr lang="en-US" dirty="0"/>
              <a:t>Hattiesburg Clinic medial staff data</a:t>
            </a:r>
          </a:p>
        </p:txBody>
      </p:sp>
    </p:spTree>
    <p:extLst>
      <p:ext uri="{BB962C8B-B14F-4D97-AF65-F5344CB8AC3E}">
        <p14:creationId xmlns:p14="http://schemas.microsoft.com/office/powerpoint/2010/main" val="1452218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899D-4BF0-ED29-11C6-BB38BDDBAC8A}"/>
            </a:ext>
          </a:extLst>
        </p:cNvPr>
        <p:cNvGrpSpPr/>
        <p:nvPr/>
      </p:nvGrpSpPr>
      <p:grpSpPr>
        <a:xfrm>
          <a:off x="0" y="0"/>
          <a:ext cx="0" cy="0"/>
          <a:chOff x="0" y="0"/>
          <a:chExt cx="0" cy="0"/>
        </a:xfrm>
      </p:grpSpPr>
      <p:sp>
        <p:nvSpPr>
          <p:cNvPr id="2" name="Title 8">
            <a:extLst>
              <a:ext uri="{FF2B5EF4-FFF2-40B4-BE49-F238E27FC236}">
                <a16:creationId xmlns:a16="http://schemas.microsoft.com/office/drawing/2014/main" id="{55C2B34B-52E1-4E4C-56A8-B38D7D214D97}"/>
              </a:ext>
            </a:extLst>
          </p:cNvPr>
          <p:cNvSpPr txBox="1">
            <a:spLocks/>
          </p:cNvSpPr>
          <p:nvPr/>
        </p:nvSpPr>
        <p:spPr>
          <a:xfrm>
            <a:off x="347662" y="0"/>
            <a:ext cx="11496675" cy="1143000"/>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700" b="0" i="0" u="none" strike="noStrike" kern="1200" cap="none" spc="0" normalizeH="0" baseline="0" noProof="0" dirty="0">
                <a:ln>
                  <a:noFill/>
                </a:ln>
                <a:solidFill>
                  <a:sysClr val="windowText" lastClr="000000"/>
                </a:solidFill>
                <a:effectLst/>
                <a:uLnTx/>
                <a:uFillTx/>
                <a:latin typeface="Calibri"/>
                <a:ea typeface="+mj-ea"/>
                <a:cs typeface="+mj-cs"/>
              </a:rPr>
              <a:t>Congressional Establishment of the Medicare ACO Program  </a:t>
            </a:r>
          </a:p>
        </p:txBody>
      </p:sp>
      <p:sp>
        <p:nvSpPr>
          <p:cNvPr id="3" name="Rectangle 2">
            <a:extLst>
              <a:ext uri="{FF2B5EF4-FFF2-40B4-BE49-F238E27FC236}">
                <a16:creationId xmlns:a16="http://schemas.microsoft.com/office/drawing/2014/main" id="{B1E25A4A-B665-C482-882C-ABB88AECE283}"/>
              </a:ext>
            </a:extLst>
          </p:cNvPr>
          <p:cNvSpPr/>
          <p:nvPr/>
        </p:nvSpPr>
        <p:spPr>
          <a:xfrm>
            <a:off x="6095999" y="2338871"/>
            <a:ext cx="481138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public_sans"/>
                <a:ea typeface="+mn-ea"/>
                <a:cs typeface="+mn-cs"/>
              </a:rPr>
              <a:t>Section 3022 of the Affordable Care Act amended Section 1899 of the Social Security Act and established the Shared Savings Program on June 9, 2010.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public_sans"/>
              <a:ea typeface="+mn-ea"/>
              <a:cs typeface="+mn-cs"/>
            </a:endParaRPr>
          </a:p>
        </p:txBody>
      </p:sp>
      <p:pic>
        <p:nvPicPr>
          <p:cNvPr id="4" name="Picture 3">
            <a:extLst>
              <a:ext uri="{FF2B5EF4-FFF2-40B4-BE49-F238E27FC236}">
                <a16:creationId xmlns:a16="http://schemas.microsoft.com/office/drawing/2014/main" id="{7F5B4B02-BB80-0FF5-F624-2CCD0000F7B2}"/>
              </a:ext>
            </a:extLst>
          </p:cNvPr>
          <p:cNvPicPr>
            <a:picLocks noChangeAspect="1"/>
          </p:cNvPicPr>
          <p:nvPr/>
        </p:nvPicPr>
        <p:blipFill>
          <a:blip r:embed="rId3"/>
          <a:stretch>
            <a:fillRect/>
          </a:stretch>
        </p:blipFill>
        <p:spPr>
          <a:xfrm>
            <a:off x="1598135" y="1054109"/>
            <a:ext cx="4014099" cy="4531213"/>
          </a:xfrm>
          <a:prstGeom prst="rect">
            <a:avLst/>
          </a:prstGeom>
          <a:ln w="31750">
            <a:solidFill>
              <a:schemeClr val="tx1"/>
            </a:solidFill>
          </a:ln>
        </p:spPr>
      </p:pic>
    </p:spTree>
    <p:extLst>
      <p:ext uri="{BB962C8B-B14F-4D97-AF65-F5344CB8AC3E}">
        <p14:creationId xmlns:p14="http://schemas.microsoft.com/office/powerpoint/2010/main" val="1989117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C4010-5A79-1B40-AD3B-DCDC8280B94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3CAF01C-2E03-4317-9AD8-5C1FF4765E5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5536" y="1641389"/>
            <a:ext cx="5776321" cy="387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57B15CE-90FA-46F5-90EE-2C36DA445F1C}"/>
              </a:ext>
            </a:extLst>
          </p:cNvPr>
          <p:cNvPicPr>
            <a:picLocks noChangeAspect="1"/>
          </p:cNvPicPr>
          <p:nvPr/>
        </p:nvPicPr>
        <p:blipFill>
          <a:blip r:embed="rId4"/>
          <a:stretch>
            <a:fillRect/>
          </a:stretch>
        </p:blipFill>
        <p:spPr>
          <a:xfrm>
            <a:off x="6180145" y="1490799"/>
            <a:ext cx="6165519" cy="3876401"/>
          </a:xfrm>
          <a:prstGeom prst="rect">
            <a:avLst/>
          </a:prstGeom>
        </p:spPr>
      </p:pic>
      <p:sp>
        <p:nvSpPr>
          <p:cNvPr id="8" name="Title 4">
            <a:extLst>
              <a:ext uri="{FF2B5EF4-FFF2-40B4-BE49-F238E27FC236}">
                <a16:creationId xmlns:a16="http://schemas.microsoft.com/office/drawing/2014/main" id="{957BC131-992F-4DFC-87BC-FA2878BBFB96}"/>
              </a:ext>
            </a:extLst>
          </p:cNvPr>
          <p:cNvSpPr>
            <a:spLocks noGrp="1"/>
          </p:cNvSpPr>
          <p:nvPr>
            <p:ph type="title"/>
          </p:nvPr>
        </p:nvSpPr>
        <p:spPr>
          <a:xfrm>
            <a:off x="0" y="3191"/>
            <a:ext cx="12201429" cy="894432"/>
          </a:xfrm>
        </p:spPr>
        <p:txBody>
          <a:bodyPr>
            <a:noAutofit/>
          </a:bodyPr>
          <a:lstStyle/>
          <a:p>
            <a:r>
              <a:rPr lang="en-US" sz="4400" dirty="0"/>
              <a:t>Traditional Fee-For-Service Healthcare Delivery</a:t>
            </a:r>
          </a:p>
        </p:txBody>
      </p:sp>
    </p:spTree>
    <p:extLst>
      <p:ext uri="{BB962C8B-B14F-4D97-AF65-F5344CB8AC3E}">
        <p14:creationId xmlns:p14="http://schemas.microsoft.com/office/powerpoint/2010/main" val="265669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34B3-0D3E-6999-07EF-3F276C01FB3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CDB1AE9-02EF-4721-9E98-59B7106AE52E}"/>
              </a:ext>
            </a:extLst>
          </p:cNvPr>
          <p:cNvPicPr>
            <a:picLocks noChangeAspect="1"/>
          </p:cNvPicPr>
          <p:nvPr/>
        </p:nvPicPr>
        <p:blipFill>
          <a:blip r:embed="rId3"/>
          <a:stretch>
            <a:fillRect/>
          </a:stretch>
        </p:blipFill>
        <p:spPr>
          <a:xfrm>
            <a:off x="1717706" y="35619"/>
            <a:ext cx="3072650" cy="1024217"/>
          </a:xfrm>
          <a:prstGeom prst="rect">
            <a:avLst/>
          </a:prstGeom>
        </p:spPr>
      </p:pic>
      <p:pic>
        <p:nvPicPr>
          <p:cNvPr id="6146" name="Picture 2" descr="Accountable Care Organization (ACO) Models (2018) | KFF">
            <a:extLst>
              <a:ext uri="{FF2B5EF4-FFF2-40B4-BE49-F238E27FC236}">
                <a16:creationId xmlns:a16="http://schemas.microsoft.com/office/drawing/2014/main" id="{E22B64A8-762A-41E5-BA30-38B0C1429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12" y="35619"/>
            <a:ext cx="4856137" cy="36496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614B5C-0A4D-420F-8E7B-99A7AABE0AC6}"/>
              </a:ext>
            </a:extLst>
          </p:cNvPr>
          <p:cNvPicPr>
            <a:picLocks noChangeAspect="1"/>
          </p:cNvPicPr>
          <p:nvPr/>
        </p:nvPicPr>
        <p:blipFill>
          <a:blip r:embed="rId5"/>
          <a:stretch>
            <a:fillRect/>
          </a:stretch>
        </p:blipFill>
        <p:spPr>
          <a:xfrm>
            <a:off x="7499828" y="3326778"/>
            <a:ext cx="4692172" cy="3531222"/>
          </a:xfrm>
          <a:prstGeom prst="rect">
            <a:avLst/>
          </a:prstGeom>
          <a:ln>
            <a:solidFill>
              <a:schemeClr val="tx1"/>
            </a:solidFill>
          </a:ln>
        </p:spPr>
      </p:pic>
      <p:pic>
        <p:nvPicPr>
          <p:cNvPr id="7" name="Picture 6">
            <a:extLst>
              <a:ext uri="{FF2B5EF4-FFF2-40B4-BE49-F238E27FC236}">
                <a16:creationId xmlns:a16="http://schemas.microsoft.com/office/drawing/2014/main" id="{A50A0A5A-5B10-46F0-8C9A-06E8909FA38B}"/>
              </a:ext>
            </a:extLst>
          </p:cNvPr>
          <p:cNvPicPr>
            <a:picLocks noChangeAspect="1"/>
          </p:cNvPicPr>
          <p:nvPr/>
        </p:nvPicPr>
        <p:blipFill>
          <a:blip r:embed="rId6"/>
          <a:stretch>
            <a:fillRect/>
          </a:stretch>
        </p:blipFill>
        <p:spPr>
          <a:xfrm>
            <a:off x="107930" y="1176442"/>
            <a:ext cx="6292202" cy="4385474"/>
          </a:xfrm>
          <a:prstGeom prst="rect">
            <a:avLst/>
          </a:prstGeom>
          <a:ln>
            <a:solidFill>
              <a:schemeClr val="tx1"/>
            </a:solidFill>
          </a:ln>
        </p:spPr>
      </p:pic>
    </p:spTree>
    <p:extLst>
      <p:ext uri="{BB962C8B-B14F-4D97-AF65-F5344CB8AC3E}">
        <p14:creationId xmlns:p14="http://schemas.microsoft.com/office/powerpoint/2010/main" val="106133954"/>
      </p:ext>
    </p:extLst>
  </p:cSld>
  <p:clrMapOvr>
    <a:masterClrMapping/>
  </p:clrMapOvr>
</p:sld>
</file>

<file path=ppt/theme/theme1.xml><?xml version="1.0" encoding="utf-8"?>
<a:theme xmlns:a="http://schemas.openxmlformats.org/drawingml/2006/main" name="3_Master">
  <a:themeElements>
    <a:clrScheme name="Custom 5">
      <a:dk1>
        <a:srgbClr val="0F56DC"/>
      </a:dk1>
      <a:lt1>
        <a:srgbClr val="A5A5A5"/>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1061</TotalTime>
  <Words>499</Words>
  <Application>Microsoft Office PowerPoint</Application>
  <PresentationFormat>Widescreen</PresentationFormat>
  <Paragraphs>109</Paragraphs>
  <Slides>33</Slides>
  <Notes>30</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33</vt:i4>
      </vt:variant>
    </vt:vector>
  </HeadingPairs>
  <TitlesOfParts>
    <vt:vector size="51" baseType="lpstr">
      <vt:lpstr>Arial</vt:lpstr>
      <vt:lpstr>Arial Black</vt:lpstr>
      <vt:lpstr>Arial Narrow</vt:lpstr>
      <vt:lpstr>Calibri</vt:lpstr>
      <vt:lpstr>Courier New</vt:lpstr>
      <vt:lpstr>Eras Demi ITC</vt:lpstr>
      <vt:lpstr>Georgia</vt:lpstr>
      <vt:lpstr>Myriad Web Pro</vt:lpstr>
      <vt:lpstr>public_sans</vt:lpstr>
      <vt:lpstr>Trebuchet MS</vt:lpstr>
      <vt:lpstr>Wingdings</vt:lpstr>
      <vt:lpstr>Wingdings 3</vt:lpstr>
      <vt:lpstr>3_Master</vt:lpstr>
      <vt:lpstr>1_Office Theme</vt:lpstr>
      <vt:lpstr>2_Office Theme</vt:lpstr>
      <vt:lpstr>8_Office Theme</vt:lpstr>
      <vt:lpstr>Facet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Fee-For-Service Healthcare Delivery</vt:lpstr>
      <vt:lpstr>PowerPoint Presentation</vt:lpstr>
      <vt:lpstr>Journey to Value-based Healthcare Delivery</vt:lpstr>
      <vt:lpstr>PowerPoint Presentation</vt:lpstr>
      <vt:lpstr>PowerPoint Presentation</vt:lpstr>
      <vt:lpstr>VALUE-BASED Healthcare Delivery</vt:lpstr>
      <vt:lpstr>PowerPoint Presentation</vt:lpstr>
      <vt:lpstr>PowerPoint Presentation</vt:lpstr>
      <vt:lpstr>PowerPoint Presentation</vt:lpstr>
      <vt:lpstr>PowerPoint Presentation</vt:lpstr>
      <vt:lpstr>Importance of Physician-led Care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ACO  Quality Rankings</vt:lpstr>
      <vt:lpstr>Hattiesburg Clinic Medicare ACO Financial and Quality Performance</vt:lpstr>
      <vt:lpstr>Importance of Physician-led Care Team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Batson, Dr. Bryan</dc:creator>
  <cp:lastModifiedBy>Holly Pisarik</cp:lastModifiedBy>
  <cp:revision>44</cp:revision>
  <dcterms:created xsi:type="dcterms:W3CDTF">2022-11-18T14:31:40Z</dcterms:created>
  <dcterms:modified xsi:type="dcterms:W3CDTF">2025-09-04T16:21:58Z</dcterms:modified>
</cp:coreProperties>
</file>